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26"/>
  </p:notesMasterIdLst>
  <p:sldIdLst>
    <p:sldId id="423" r:id="rId2"/>
    <p:sldId id="369" r:id="rId3"/>
    <p:sldId id="407" r:id="rId4"/>
    <p:sldId id="408" r:id="rId5"/>
    <p:sldId id="371" r:id="rId6"/>
    <p:sldId id="370" r:id="rId7"/>
    <p:sldId id="424" r:id="rId8"/>
    <p:sldId id="373" r:id="rId9"/>
    <p:sldId id="404" r:id="rId10"/>
    <p:sldId id="425" r:id="rId11"/>
    <p:sldId id="356" r:id="rId12"/>
    <p:sldId id="360" r:id="rId13"/>
    <p:sldId id="363" r:id="rId14"/>
    <p:sldId id="409" r:id="rId15"/>
    <p:sldId id="413" r:id="rId16"/>
    <p:sldId id="392" r:id="rId17"/>
    <p:sldId id="416" r:id="rId18"/>
    <p:sldId id="415" r:id="rId19"/>
    <p:sldId id="417" r:id="rId20"/>
    <p:sldId id="419" r:id="rId21"/>
    <p:sldId id="418" r:id="rId22"/>
    <p:sldId id="421" r:id="rId23"/>
    <p:sldId id="426" r:id="rId24"/>
    <p:sldId id="422" r:id="rId2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42" autoAdjust="0"/>
    <p:restoredTop sz="90984" autoAdjust="0"/>
  </p:normalViewPr>
  <p:slideViewPr>
    <p:cSldViewPr snapToGrid="0">
      <p:cViewPr varScale="1">
        <p:scale>
          <a:sx n="97" d="100"/>
          <a:sy n="97" d="100"/>
        </p:scale>
        <p:origin x="114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8135"/>
          </a:xfrm>
          <a:prstGeom prst="rect">
            <a:avLst/>
          </a:prstGeom>
        </p:spPr>
        <p:txBody>
          <a:bodyPr vert="horz" lIns="91312" tIns="45657" rIns="91312" bIns="45657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135"/>
          </a:xfrm>
          <a:prstGeom prst="rect">
            <a:avLst/>
          </a:prstGeom>
        </p:spPr>
        <p:txBody>
          <a:bodyPr vert="horz" lIns="91312" tIns="45657" rIns="91312" bIns="45657" rtlCol="0"/>
          <a:lstStyle>
            <a:lvl1pPr algn="r">
              <a:defRPr sz="1200"/>
            </a:lvl1pPr>
          </a:lstStyle>
          <a:p>
            <a:fld id="{2AFEC9C9-2FA5-4386-B219-46D666A80882}" type="datetimeFigureOut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7" rIns="91312" bIns="45657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8"/>
          </a:xfrm>
          <a:prstGeom prst="rect">
            <a:avLst/>
          </a:prstGeom>
        </p:spPr>
        <p:txBody>
          <a:bodyPr vert="horz" lIns="91312" tIns="45657" rIns="91312" bIns="45657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8134"/>
          </a:xfrm>
          <a:prstGeom prst="rect">
            <a:avLst/>
          </a:prstGeom>
        </p:spPr>
        <p:txBody>
          <a:bodyPr vert="horz" lIns="91312" tIns="45657" rIns="91312" bIns="45657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312" tIns="45657" rIns="91312" bIns="45657" rtlCol="0" anchor="b"/>
          <a:lstStyle>
            <a:lvl1pPr algn="r">
              <a:defRPr sz="1200"/>
            </a:lvl1pPr>
          </a:lstStyle>
          <a:p>
            <a:fld id="{54DDB331-DA05-4983-AAF0-C4FF4544D41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4559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112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4437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7263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976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976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7976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3839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02A193-54D0-4B2D-A7F5-A10A731E5890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252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C36E-C31F-4DD6-BDD3-4DF741251A44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800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B037-750E-4A5C-9832-48304B89950A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6250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91817-E87E-49F2-BB97-71123C394483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847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49F8-9A4B-4E2D-96EC-ACAFC443F2BF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4188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CEC7-F207-48D3-8BB2-28440272D37F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261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4FFAF-89CF-4009-9A48-7CCEE3FF0F12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287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F482D-90B8-4BFF-BED3-20DA1805BDBC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4340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4422A-A962-4322-B1CF-E939EA83BBDA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2522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29552-4494-4C16-875F-730241668190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>
            <a:lvl1pPr>
              <a:defRPr sz="1800"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266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61B-FD35-4BC7-AF56-B6E0DB28E16A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759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6F65C-1A07-486A-820E-9B7D6B85EFDB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29109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2ECE-B214-4DAA-8F31-12E94EAE3A7D}" type="datetime1">
              <a:rPr lang="zh-TW" altLang="en-US" smtClean="0"/>
              <a:t>2020/10/19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C5873-B5AE-48E9-A0A4-9CB4EBD3CB4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78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B8C1C-2848-45DA-9B32-B79DA5F86C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389092"/>
            <a:ext cx="7772400" cy="4079815"/>
          </a:xfrm>
        </p:spPr>
        <p:txBody>
          <a:bodyPr>
            <a:noAutofit/>
          </a:bodyPr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臺中市政府「都市危險及老舊建築物加速重建」審查會議簡報格式範例</a:t>
            </a:r>
            <a:b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zh-TW" altLang="en-US" sz="4800" dirty="0"/>
            </a:b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簡報內容請依各案申請項目檢附相關資料</a:t>
            </a:r>
            <a:endParaRPr lang="zh-TW" altLang="en-US" sz="4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6158FC19-8CCA-4850-A856-0AAAC25D421A}"/>
              </a:ext>
            </a:extLst>
          </p:cNvPr>
          <p:cNvSpPr txBox="1">
            <a:spLocks/>
          </p:cNvSpPr>
          <p:nvPr/>
        </p:nvSpPr>
        <p:spPr>
          <a:xfrm>
            <a:off x="708660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CBC5873-B5AE-48E9-A0A4-9CB4EBD3CB48}" type="slidenum">
              <a:rPr lang="zh-TW" altLang="en-US" sz="1800" smtClean="0"/>
              <a:pPr/>
              <a:t>0</a:t>
            </a:fld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296704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07504" y="5870220"/>
            <a:ext cx="185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綠化</a:t>
            </a:r>
            <a:r>
              <a:rPr lang="zh-TW" altLang="en-US" sz="1800" dirty="0">
                <a:latin typeface="Arial" charset="0"/>
              </a:rPr>
              <a:t>平面圖</a:t>
            </a:r>
          </a:p>
        </p:txBody>
      </p:sp>
      <p:sp>
        <p:nvSpPr>
          <p:cNvPr id="49" name="矩形 48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綠化平面圖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C1F59F8F-D8C4-4FED-B8ED-C4DBAE88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9</a:t>
            </a:fld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2C597B5-5C30-4B09-9A9A-7714C779500E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0620F23B-E329-444D-9BD6-5763DC5EF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5896113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579A7D97-EA09-49E3-B8CC-5587C0F18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624566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7DA6D958-D487-485B-AB3A-816DDF6B61DD}"/>
              </a:ext>
            </a:extLst>
          </p:cNvPr>
          <p:cNvCxnSpPr>
            <a:cxnSpLocks/>
          </p:cNvCxnSpPr>
          <p:nvPr/>
        </p:nvCxnSpPr>
        <p:spPr>
          <a:xfrm>
            <a:off x="7502118" y="6043370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A8E1329-55CA-4840-B584-2765A439AD0B}"/>
              </a:ext>
            </a:extLst>
          </p:cNvPr>
          <p:cNvCxnSpPr>
            <a:cxnSpLocks/>
          </p:cNvCxnSpPr>
          <p:nvPr/>
        </p:nvCxnSpPr>
        <p:spPr>
          <a:xfrm>
            <a:off x="7510996" y="6391078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8227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855196" y="586774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法定汽車停車位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00</a:t>
            </a:r>
            <a:r>
              <a:rPr lang="zh-TW" altLang="en-US" dirty="0"/>
              <a:t>輛</a:t>
            </a:r>
            <a:r>
              <a:rPr lang="en-US" altLang="zh-TW" dirty="0"/>
              <a:t>)</a:t>
            </a: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 rot="16200000">
            <a:off x="5636439" y="5843935"/>
            <a:ext cx="161925" cy="361950"/>
          </a:xfrm>
          <a:prstGeom prst="rect">
            <a:avLst/>
          </a:prstGeom>
          <a:solidFill>
            <a:srgbClr val="FFFF66">
              <a:alpha val="5960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l" rtl="0">
              <a:lnSpc>
                <a:spcPct val="100000"/>
              </a:lnSpc>
            </a:pPr>
            <a:endParaRPr lang="zh-TW" altLang="en-US" sz="1800"/>
          </a:p>
        </p:txBody>
      </p:sp>
      <p:sp>
        <p:nvSpPr>
          <p:cNvPr id="8" name="Text Box 24"/>
          <p:cNvSpPr txBox="1">
            <a:spLocks noChangeArrowheads="1"/>
          </p:cNvSpPr>
          <p:nvPr/>
        </p:nvSpPr>
        <p:spPr bwMode="auto">
          <a:xfrm>
            <a:off x="5855196" y="6217301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自設汽車停車位</a:t>
            </a:r>
            <a:r>
              <a:rPr lang="en-US" altLang="zh-TW" dirty="0"/>
              <a:t>(</a:t>
            </a:r>
            <a:r>
              <a:rPr lang="en-US" altLang="zh-TW" dirty="0">
                <a:solidFill>
                  <a:srgbClr val="FF0000"/>
                </a:solidFill>
              </a:rPr>
              <a:t>00</a:t>
            </a:r>
            <a:r>
              <a:rPr lang="zh-TW" altLang="en-US" dirty="0"/>
              <a:t>輛</a:t>
            </a:r>
            <a:r>
              <a:rPr lang="en-US" altLang="zh-TW" dirty="0"/>
              <a:t>)</a:t>
            </a:r>
          </a:p>
        </p:txBody>
      </p:sp>
      <p:sp>
        <p:nvSpPr>
          <p:cNvPr id="10" name="Rectangle 25"/>
          <p:cNvSpPr>
            <a:spLocks noChangeArrowheads="1"/>
          </p:cNvSpPr>
          <p:nvPr/>
        </p:nvSpPr>
        <p:spPr bwMode="auto">
          <a:xfrm rot="16200000">
            <a:off x="5636439" y="6178442"/>
            <a:ext cx="161925" cy="361950"/>
          </a:xfrm>
          <a:prstGeom prst="rect">
            <a:avLst/>
          </a:prstGeom>
          <a:solidFill>
            <a:srgbClr val="FF6600">
              <a:alpha val="5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l" rtl="0">
              <a:lnSpc>
                <a:spcPct val="100000"/>
              </a:lnSpc>
            </a:pPr>
            <a:endParaRPr lang="zh-TW" altLang="en-US" sz="1800"/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855196" y="6536761"/>
            <a:ext cx="35696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機車停車位</a:t>
            </a:r>
            <a:r>
              <a:rPr lang="en-US" altLang="zh-TW" dirty="0"/>
              <a:t>(</a:t>
            </a:r>
            <a:r>
              <a:rPr lang="zh-TW" altLang="en-US" dirty="0"/>
              <a:t>實設</a:t>
            </a:r>
            <a:r>
              <a:rPr lang="en-US" altLang="zh-TW" dirty="0">
                <a:solidFill>
                  <a:srgbClr val="FF0000"/>
                </a:solidFill>
              </a:rPr>
              <a:t>00</a:t>
            </a:r>
            <a:r>
              <a:rPr lang="zh-TW" altLang="en-US" dirty="0"/>
              <a:t>輛</a:t>
            </a:r>
            <a:r>
              <a:rPr lang="en-US" altLang="zh-TW" dirty="0"/>
              <a:t>)(</a:t>
            </a:r>
            <a:r>
              <a:rPr lang="zh-TW" altLang="en-US" dirty="0"/>
              <a:t>應設</a:t>
            </a:r>
            <a:r>
              <a:rPr lang="en-US" altLang="zh-TW" dirty="0">
                <a:solidFill>
                  <a:srgbClr val="FF0000"/>
                </a:solidFill>
              </a:rPr>
              <a:t>00</a:t>
            </a:r>
            <a:r>
              <a:rPr lang="zh-TW" altLang="en-US" dirty="0"/>
              <a:t>輛</a:t>
            </a:r>
            <a:r>
              <a:rPr lang="en-US" altLang="zh-TW" dirty="0"/>
              <a:t>)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 rot="16200000">
            <a:off x="5636439" y="6512949"/>
            <a:ext cx="161925" cy="361950"/>
          </a:xfrm>
          <a:prstGeom prst="rect">
            <a:avLst/>
          </a:prstGeom>
          <a:solidFill>
            <a:schemeClr val="bg1">
              <a:alpha val="6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l" rtl="0">
              <a:lnSpc>
                <a:spcPct val="100000"/>
              </a:lnSpc>
            </a:pPr>
            <a:endParaRPr lang="zh-TW" altLang="en-US" sz="1800"/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43733" y="5870220"/>
            <a:ext cx="23802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地下壹層</a:t>
            </a:r>
            <a:r>
              <a:rPr lang="zh-TW" altLang="en-US" sz="1800" dirty="0">
                <a:latin typeface="Arial" charset="0"/>
              </a:rPr>
              <a:t>平面圖</a:t>
            </a:r>
            <a:r>
              <a:rPr lang="en-US" altLang="zh-TW" sz="1800" dirty="0">
                <a:latin typeface="Arial" charset="0"/>
              </a:rPr>
              <a:t>(</a:t>
            </a:r>
            <a:r>
              <a:rPr lang="zh-TW" altLang="en-US" sz="1800" dirty="0">
                <a:latin typeface="Arial" charset="0"/>
              </a:rPr>
              <a:t>方位</a:t>
            </a:r>
            <a:r>
              <a:rPr lang="en-US" altLang="zh-TW" sz="1800" dirty="0">
                <a:latin typeface="Arial" charset="0"/>
              </a:rPr>
              <a:t>)</a:t>
            </a:r>
            <a:endParaRPr lang="zh-TW" altLang="en-US" sz="1800" dirty="0">
              <a:latin typeface="Arial" charset="0"/>
            </a:endParaRPr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3466276" y="6245118"/>
            <a:ext cx="28622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zh-TW" dirty="0"/>
              <a:t>本層汽車平面停車位</a:t>
            </a:r>
            <a:endParaRPr lang="zh-TW" altLang="en-US" dirty="0"/>
          </a:p>
          <a:p>
            <a:pPr eaLnBrk="1" hangingPunct="1"/>
            <a:r>
              <a:rPr lang="zh-TW" altLang="zh-TW" dirty="0"/>
              <a:t>合計</a:t>
            </a:r>
            <a:r>
              <a:rPr lang="en-US" altLang="zh-TW" dirty="0"/>
              <a:t> </a:t>
            </a:r>
            <a:r>
              <a:rPr lang="en-US" altLang="zh-TW" dirty="0">
                <a:solidFill>
                  <a:srgbClr val="FF0000"/>
                </a:solidFill>
              </a:rPr>
              <a:t>00 </a:t>
            </a:r>
            <a:r>
              <a:rPr lang="zh-TW" altLang="zh-TW" dirty="0"/>
              <a:t>輛</a:t>
            </a:r>
            <a:endParaRPr lang="en-US" altLang="zh-TW" dirty="0"/>
          </a:p>
        </p:txBody>
      </p:sp>
      <p:sp>
        <p:nvSpPr>
          <p:cNvPr id="77" name="矩形 76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5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倘有其他樓層請自行增頁</a:t>
            </a:r>
          </a:p>
        </p:txBody>
      </p:sp>
      <p:sp>
        <p:nvSpPr>
          <p:cNvPr id="16" name="投影片編號版面配置區 3">
            <a:extLst>
              <a:ext uri="{FF2B5EF4-FFF2-40B4-BE49-F238E27FC236}">
                <a16:creationId xmlns:a16="http://schemas.microsoft.com/office/drawing/2014/main" id="{84947BFE-F182-49E2-B2B1-AA1B3D187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10</a:t>
            </a:fld>
            <a:endParaRPr lang="zh-TW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DBBE9D9D-C286-4F8F-BEFF-DE8AA4F06414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</p:spTree>
    <p:extLst>
      <p:ext uri="{BB962C8B-B14F-4D97-AF65-F5344CB8AC3E}">
        <p14:creationId xmlns:p14="http://schemas.microsoft.com/office/powerpoint/2010/main" val="331581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07504" y="5870220"/>
            <a:ext cx="260119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壹層</a:t>
            </a:r>
            <a:r>
              <a:rPr lang="zh-TW" altLang="en-US" sz="1800" dirty="0">
                <a:latin typeface="Arial" charset="0"/>
              </a:rPr>
              <a:t>平面圖</a:t>
            </a:r>
            <a:endParaRPr lang="en-US" altLang="zh-TW" sz="1800" dirty="0">
              <a:latin typeface="Arial" charset="0"/>
            </a:endParaRPr>
          </a:p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lang="zh-TW" altLang="en-US" sz="1800" dirty="0">
                <a:latin typeface="Arial" charset="0"/>
              </a:rPr>
              <a:t>請依建管規定上色</a:t>
            </a:r>
          </a:p>
        </p:txBody>
      </p:sp>
      <p:sp>
        <p:nvSpPr>
          <p:cNvPr id="49" name="矩形 48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5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倘有其他樓層請自行增頁</a:t>
            </a:r>
          </a:p>
          <a:p>
            <a:pPr algn="ctr"/>
            <a:endParaRPr lang="zh-TW" altLang="en-US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C1F59F8F-D8C4-4FED-B8ED-C4DBAE88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11</a:t>
            </a:fld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2C597B5-5C30-4B09-9A9A-7714C779500E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0620F23B-E329-444D-9BD6-5763DC5EF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5896113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579A7D97-EA09-49E3-B8CC-5587C0F18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624566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7DA6D958-D487-485B-AB3A-816DDF6B61DD}"/>
              </a:ext>
            </a:extLst>
          </p:cNvPr>
          <p:cNvCxnSpPr>
            <a:cxnSpLocks/>
          </p:cNvCxnSpPr>
          <p:nvPr/>
        </p:nvCxnSpPr>
        <p:spPr>
          <a:xfrm>
            <a:off x="7502118" y="6043370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5A8E1329-55CA-4840-B584-2765A439AD0B}"/>
              </a:ext>
            </a:extLst>
          </p:cNvPr>
          <p:cNvCxnSpPr>
            <a:cxnSpLocks/>
          </p:cNvCxnSpPr>
          <p:nvPr/>
        </p:nvCxnSpPr>
        <p:spPr>
          <a:xfrm>
            <a:off x="7510996" y="6391078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934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07504" y="5870220"/>
            <a:ext cx="185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屋突壹層</a:t>
            </a:r>
            <a:r>
              <a:rPr lang="zh-TW" altLang="en-US" sz="1800" dirty="0">
                <a:latin typeface="Arial" charset="0"/>
              </a:rPr>
              <a:t>平面圖</a:t>
            </a:r>
          </a:p>
        </p:txBody>
      </p:sp>
      <p:sp>
        <p:nvSpPr>
          <p:cNvPr id="51" name="矩形 50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r>
              <a:rPr lang="zh-TW" altLang="en-US" sz="5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倘有其他樓層請自行增頁</a:t>
            </a:r>
          </a:p>
          <a:p>
            <a:pPr algn="ctr"/>
            <a:endParaRPr lang="zh-TW" altLang="en-US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投影片編號版面配置區 3">
            <a:extLst>
              <a:ext uri="{FF2B5EF4-FFF2-40B4-BE49-F238E27FC236}">
                <a16:creationId xmlns:a16="http://schemas.microsoft.com/office/drawing/2014/main" id="{2C754BEB-D989-4338-B3B9-753A8193F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12</a:t>
            </a:fld>
            <a:endParaRPr lang="zh-TW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1B86CEB1-DD77-4B61-A561-457C27C5DE83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  <p:sp>
        <p:nvSpPr>
          <p:cNvPr id="18" name="Text Box 19">
            <a:extLst>
              <a:ext uri="{FF2B5EF4-FFF2-40B4-BE49-F238E27FC236}">
                <a16:creationId xmlns:a16="http://schemas.microsoft.com/office/drawing/2014/main" id="{7B8EF584-3E35-4A69-96FD-EEAC45EE9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5896113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598176FE-C785-4F85-8836-ED8D08773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624566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4673BFF4-862A-437D-8A7D-801A470FA721}"/>
              </a:ext>
            </a:extLst>
          </p:cNvPr>
          <p:cNvCxnSpPr>
            <a:cxnSpLocks/>
          </p:cNvCxnSpPr>
          <p:nvPr/>
        </p:nvCxnSpPr>
        <p:spPr>
          <a:xfrm>
            <a:off x="7502118" y="6043370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接點 20">
            <a:extLst>
              <a:ext uri="{FF2B5EF4-FFF2-40B4-BE49-F238E27FC236}">
                <a16:creationId xmlns:a16="http://schemas.microsoft.com/office/drawing/2014/main" id="{10CD38E9-9166-47B2-B84C-AC7973E7168E}"/>
              </a:ext>
            </a:extLst>
          </p:cNvPr>
          <p:cNvCxnSpPr>
            <a:cxnSpLocks/>
          </p:cNvCxnSpPr>
          <p:nvPr/>
        </p:nvCxnSpPr>
        <p:spPr>
          <a:xfrm>
            <a:off x="7510996" y="6391078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414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07504" y="5870220"/>
            <a:ext cx="185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各向立</a:t>
            </a:r>
            <a:r>
              <a:rPr lang="zh-TW" altLang="en-US" sz="1800" dirty="0">
                <a:latin typeface="Arial" charset="0"/>
              </a:rPr>
              <a:t>面圖</a:t>
            </a:r>
          </a:p>
        </p:txBody>
      </p:sp>
      <p:sp>
        <p:nvSpPr>
          <p:cNvPr id="45" name="矩形 44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各向立面圖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570E0B73-5628-4C5E-A4BE-D16299D2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13</a:t>
            </a:fld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0E1175F-C40C-4D84-984A-5FA58778A1A5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156EBAF4-1854-432B-B139-927532548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5896113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D1E3638B-E724-4D57-B94D-D8E359EE3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624566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03C3FAAB-2E5E-4433-AECA-DBA8839E6AC7}"/>
              </a:ext>
            </a:extLst>
          </p:cNvPr>
          <p:cNvCxnSpPr>
            <a:cxnSpLocks/>
          </p:cNvCxnSpPr>
          <p:nvPr/>
        </p:nvCxnSpPr>
        <p:spPr>
          <a:xfrm>
            <a:off x="7502118" y="6043370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08292BC1-AAFE-4544-9EF0-EEAAA20E28D3}"/>
              </a:ext>
            </a:extLst>
          </p:cNvPr>
          <p:cNvCxnSpPr>
            <a:cxnSpLocks/>
          </p:cNvCxnSpPr>
          <p:nvPr/>
        </p:nvCxnSpPr>
        <p:spPr>
          <a:xfrm>
            <a:off x="7510996" y="6391078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9">
            <a:extLst>
              <a:ext uri="{FF2B5EF4-FFF2-40B4-BE49-F238E27FC236}">
                <a16:creationId xmlns:a16="http://schemas.microsoft.com/office/drawing/2014/main" id="{5834BED7-522F-4E67-B268-F4CEFD111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246553"/>
            <a:ext cx="32309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請補充說明高度比檢討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3803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4"/>
          <p:cNvSpPr>
            <a:spLocks noChangeArrowheads="1"/>
          </p:cNvSpPr>
          <p:nvPr/>
        </p:nvSpPr>
        <p:spPr bwMode="auto">
          <a:xfrm>
            <a:off x="0" y="5805488"/>
            <a:ext cx="9144000" cy="1052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l" rtl="0">
              <a:lnSpc>
                <a:spcPct val="100000"/>
              </a:lnSpc>
              <a:defRPr/>
            </a:pPr>
            <a:endParaRPr lang="zh-TW" altLang="en-US" sz="1800" baseline="-25000">
              <a:latin typeface="Arial" charset="0"/>
              <a:ea typeface="新細明體" charset="-120"/>
            </a:endParaRPr>
          </a:p>
        </p:txBody>
      </p:sp>
      <p:sp>
        <p:nvSpPr>
          <p:cNvPr id="24" name="Text Box 43"/>
          <p:cNvSpPr txBox="1">
            <a:spLocks noChangeArrowheads="1"/>
          </p:cNvSpPr>
          <p:nvPr/>
        </p:nvSpPr>
        <p:spPr bwMode="auto">
          <a:xfrm>
            <a:off x="107504" y="5870220"/>
            <a:ext cx="1854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  <a:spcBef>
                <a:spcPct val="50000"/>
              </a:spcBef>
            </a:pPr>
            <a:r>
              <a:rPr kumimoji="0" lang="zh-TW" altLang="en-US" sz="1800" dirty="0">
                <a:latin typeface="Arial" charset="0"/>
              </a:rPr>
              <a:t>兩向剖</a:t>
            </a:r>
            <a:r>
              <a:rPr lang="zh-TW" altLang="en-US" sz="1800" dirty="0">
                <a:latin typeface="Arial" charset="0"/>
              </a:rPr>
              <a:t>面圖</a:t>
            </a:r>
          </a:p>
        </p:txBody>
      </p:sp>
      <p:sp>
        <p:nvSpPr>
          <p:cNvPr id="45" name="矩形 44"/>
          <p:cNvSpPr/>
          <p:nvPr/>
        </p:nvSpPr>
        <p:spPr>
          <a:xfrm>
            <a:off x="187642" y="476671"/>
            <a:ext cx="8740842" cy="50651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兩向剖面圖</a:t>
            </a:r>
            <a:endParaRPr lang="en-US" altLang="zh-TW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請標示基地範圍</a:t>
            </a:r>
            <a:r>
              <a:rPr lang="en-US" altLang="zh-TW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ctr"/>
            <a:endParaRPr lang="zh-TW" altLang="en-US" sz="66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投影片編號版面配置區 3">
            <a:extLst>
              <a:ext uri="{FF2B5EF4-FFF2-40B4-BE49-F238E27FC236}">
                <a16:creationId xmlns:a16="http://schemas.microsoft.com/office/drawing/2014/main" id="{570E0B73-5628-4C5E-A4BE-D16299D2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14</a:t>
            </a:fld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0E1175F-C40C-4D84-984A-5FA58778A1A5}"/>
              </a:ext>
            </a:extLst>
          </p:cNvPr>
          <p:cNvSpPr/>
          <p:nvPr/>
        </p:nvSpPr>
        <p:spPr>
          <a:xfrm>
            <a:off x="7953703" y="150043"/>
            <a:ext cx="10823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建築線圖說</a:t>
            </a:r>
          </a:p>
        </p:txBody>
      </p:sp>
      <p:sp>
        <p:nvSpPr>
          <p:cNvPr id="16" name="Text Box 19">
            <a:extLst>
              <a:ext uri="{FF2B5EF4-FFF2-40B4-BE49-F238E27FC236}">
                <a16:creationId xmlns:a16="http://schemas.microsoft.com/office/drawing/2014/main" id="{9F3E68BF-E197-4F3E-BCE0-91629BB2A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5896113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7" name="Text Box 24">
            <a:extLst>
              <a:ext uri="{FF2B5EF4-FFF2-40B4-BE49-F238E27FC236}">
                <a16:creationId xmlns:a16="http://schemas.microsoft.com/office/drawing/2014/main" id="{B4D10DB6-E478-4E67-94FB-DFC7C636D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9385" y="6245667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471D51C4-0653-4FA1-91DB-D0845E452569}"/>
              </a:ext>
            </a:extLst>
          </p:cNvPr>
          <p:cNvCxnSpPr>
            <a:cxnSpLocks/>
          </p:cNvCxnSpPr>
          <p:nvPr/>
        </p:nvCxnSpPr>
        <p:spPr>
          <a:xfrm>
            <a:off x="7502118" y="6043370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87104298-2E58-4654-8A95-ED86AA0F1869}"/>
              </a:ext>
            </a:extLst>
          </p:cNvPr>
          <p:cNvCxnSpPr>
            <a:cxnSpLocks/>
          </p:cNvCxnSpPr>
          <p:nvPr/>
        </p:nvCxnSpPr>
        <p:spPr>
          <a:xfrm>
            <a:off x="7510996" y="6391078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9">
            <a:extLst>
              <a:ext uri="{FF2B5EF4-FFF2-40B4-BE49-F238E27FC236}">
                <a16:creationId xmlns:a16="http://schemas.microsoft.com/office/drawing/2014/main" id="{EDC38F2A-DD22-4513-B127-B8F62FDA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6205151"/>
            <a:ext cx="30497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請補充說明高度比檢討</a:t>
            </a:r>
            <a:endParaRPr lang="en-US" altLang="zh-TW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E09DA99-3CF9-4EA1-B33A-EA1044D19873}"/>
              </a:ext>
            </a:extLst>
          </p:cNvPr>
          <p:cNvSpPr/>
          <p:nvPr/>
        </p:nvSpPr>
        <p:spPr>
          <a:xfrm>
            <a:off x="7128483" y="3736563"/>
            <a:ext cx="1800000" cy="18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剖面索引圖</a:t>
            </a:r>
          </a:p>
        </p:txBody>
      </p:sp>
    </p:spTree>
    <p:extLst>
      <p:ext uri="{BB962C8B-B14F-4D97-AF65-F5344CB8AC3E}">
        <p14:creationId xmlns:p14="http://schemas.microsoft.com/office/powerpoint/2010/main" val="3661186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79737" y="457819"/>
            <a:ext cx="8856314" cy="34392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相關圖面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736" y="3969978"/>
            <a:ext cx="8856314" cy="27455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主要法條檢討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3">
            <a:extLst>
              <a:ext uri="{FF2B5EF4-FFF2-40B4-BE49-F238E27FC236}">
                <a16:creationId xmlns:a16="http://schemas.microsoft.com/office/drawing/2014/main" id="{3490DEED-1C07-4D82-BD19-BA31F6C5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15</a:t>
            </a:fld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43A5884-B959-4912-BE34-3879CE9F786C}"/>
              </a:ext>
            </a:extLst>
          </p:cNvPr>
          <p:cNvSpPr/>
          <p:nvPr/>
        </p:nvSpPr>
        <p:spPr>
          <a:xfrm>
            <a:off x="5978804" y="150043"/>
            <a:ext cx="3057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zh-TW" sz="1400" dirty="0">
                <a:latin typeface="微軟正黑體" pitchFamily="34" charset="-120"/>
                <a:ea typeface="微軟正黑體" pitchFamily="34" charset="-120"/>
              </a:rPr>
              <a:t>建築物高度及建築物高度檢討示意圖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3639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113381" y="138118"/>
            <a:ext cx="41608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latin typeface="Arial" charset="0"/>
              </a:rPr>
              <a:t>叁、</a:t>
            </a:r>
            <a:r>
              <a:rPr lang="zh-TW" altLang="en-US" sz="1600" dirty="0"/>
              <a:t>申請容積獎勵項目及額度</a:t>
            </a:r>
            <a:endParaRPr lang="en-US" altLang="zh-TW" sz="1600" dirty="0"/>
          </a:p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latin typeface="Arial" charset="0"/>
              </a:rPr>
              <a:t>        一、合併基地說明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16</a:t>
            </a:fld>
            <a:endParaRPr lang="zh-TW" altLang="en-US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574A072D-B2E8-4BA0-B348-9C04B5182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227623"/>
              </p:ext>
            </p:extLst>
          </p:nvPr>
        </p:nvGraphicFramePr>
        <p:xfrm>
          <a:off x="2838867" y="588694"/>
          <a:ext cx="5797118" cy="2701857"/>
        </p:xfrm>
        <a:graphic>
          <a:graphicData uri="http://schemas.openxmlformats.org/drawingml/2006/table">
            <a:tbl>
              <a:tblPr>
                <a:effectLst>
                  <a:outerShdw blurRad="50800" dist="38100" dir="2700000" sx="91000" sy="9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292506">
                  <a:extLst>
                    <a:ext uri="{9D8B030D-6E8A-4147-A177-3AD203B41FA5}">
                      <a16:colId xmlns:a16="http://schemas.microsoft.com/office/drawing/2014/main" val="2900537497"/>
                    </a:ext>
                  </a:extLst>
                </a:gridCol>
                <a:gridCol w="1864310">
                  <a:extLst>
                    <a:ext uri="{9D8B030D-6E8A-4147-A177-3AD203B41FA5}">
                      <a16:colId xmlns:a16="http://schemas.microsoft.com/office/drawing/2014/main" val="4276133001"/>
                    </a:ext>
                  </a:extLst>
                </a:gridCol>
                <a:gridCol w="640302">
                  <a:extLst>
                    <a:ext uri="{9D8B030D-6E8A-4147-A177-3AD203B41FA5}">
                      <a16:colId xmlns:a16="http://schemas.microsoft.com/office/drawing/2014/main" val="137231909"/>
                    </a:ext>
                  </a:extLst>
                </a:gridCol>
              </a:tblGrid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危老建築物所在基地面積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(A)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  <a:endParaRPr kumimoji="1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996641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鄰接基地面積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(B)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716483"/>
                  </a:ext>
                </a:extLst>
              </a:tr>
              <a:tr h="342607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鄰接基地併入面積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(C)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059903"/>
                  </a:ext>
                </a:extLst>
              </a:tr>
              <a:tr h="33835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鄰接基地</a:t>
                      </a: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不得</a:t>
                      </a: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併入面積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(D)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425022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鄰接基地併入得申請獎勵面積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(E)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79299"/>
                  </a:ext>
                </a:extLst>
              </a:tr>
              <a:tr h="320065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鄰接基地併入不得申請獎勵面積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(F)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345267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合併後重建基地面積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(A+C)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  <a:endParaRPr kumimoji="1" lang="en-US" altLang="zh-TW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349032"/>
                  </a:ext>
                </a:extLst>
              </a:tr>
              <a:tr h="3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合併後得申請容獎面積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(A+E)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OOO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m²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10695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CD9A39DB-20FC-4C70-8312-D2415FC6FAA5}"/>
              </a:ext>
            </a:extLst>
          </p:cNvPr>
          <p:cNvSpPr/>
          <p:nvPr/>
        </p:nvSpPr>
        <p:spPr>
          <a:xfrm>
            <a:off x="434346" y="3290551"/>
            <a:ext cx="5904209" cy="33099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基地範圍圖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60726D7-A7B7-4571-90B1-8E243C78C6CE}"/>
              </a:ext>
            </a:extLst>
          </p:cNvPr>
          <p:cNvSpPr/>
          <p:nvPr/>
        </p:nvSpPr>
        <p:spPr>
          <a:xfrm>
            <a:off x="6338555" y="3290549"/>
            <a:ext cx="2299418" cy="3309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3B604B1B-A05E-469D-9665-FA2A6D2AB750}"/>
              </a:ext>
            </a:extLst>
          </p:cNvPr>
          <p:cNvSpPr/>
          <p:nvPr/>
        </p:nvSpPr>
        <p:spPr>
          <a:xfrm>
            <a:off x="6489576" y="3429000"/>
            <a:ext cx="597023" cy="264111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Text Box 19">
            <a:extLst>
              <a:ext uri="{FF2B5EF4-FFF2-40B4-BE49-F238E27FC236}">
                <a16:creationId xmlns:a16="http://schemas.microsoft.com/office/drawing/2014/main" id="{EB686A38-67F0-4356-A8E1-856D848876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243" y="3429000"/>
            <a:ext cx="12783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重建基地範圍</a:t>
            </a:r>
            <a:endParaRPr lang="en-US" altLang="zh-TW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621D736-F2A8-4C56-BF6B-431072468040}"/>
              </a:ext>
            </a:extLst>
          </p:cNvPr>
          <p:cNvSpPr/>
          <p:nvPr/>
        </p:nvSpPr>
        <p:spPr>
          <a:xfrm>
            <a:off x="6488443" y="3944252"/>
            <a:ext cx="597023" cy="264111"/>
          </a:xfrm>
          <a:prstGeom prst="rect">
            <a:avLst/>
          </a:prstGeom>
          <a:solidFill>
            <a:srgbClr val="FFFF00"/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BC1C661C-5B64-4D95-82BC-AA93B073D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243" y="3882566"/>
            <a:ext cx="12783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zh-TW" dirty="0"/>
              <a:t>危老建築物所在基地面積</a:t>
            </a:r>
            <a:endParaRPr lang="en-US" altLang="zh-TW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C1363F82-1BB5-47F6-9C11-4BF00E823017}"/>
              </a:ext>
            </a:extLst>
          </p:cNvPr>
          <p:cNvSpPr/>
          <p:nvPr/>
        </p:nvSpPr>
        <p:spPr>
          <a:xfrm>
            <a:off x="6488443" y="4546758"/>
            <a:ext cx="597023" cy="264111"/>
          </a:xfrm>
          <a:prstGeom prst="rect">
            <a:avLst/>
          </a:prstGeom>
          <a:solidFill>
            <a:srgbClr val="00B0F0"/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3229125C-B566-43C0-992F-8515D616C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243" y="4524924"/>
            <a:ext cx="12783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zh-TW" dirty="0"/>
              <a:t>鄰接基地面積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504894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17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6127B18-FD24-49AA-B0D5-AD2FF0F61A45}"/>
              </a:ext>
            </a:extLst>
          </p:cNvPr>
          <p:cNvSpPr/>
          <p:nvPr/>
        </p:nvSpPr>
        <p:spPr>
          <a:xfrm>
            <a:off x="187642" y="162570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二、申請獎勵項目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D288730F-0B16-4B74-9258-FDE58DB558F6}"/>
              </a:ext>
            </a:extLst>
          </p:cNvPr>
          <p:cNvSpPr/>
          <p:nvPr/>
        </p:nvSpPr>
        <p:spPr>
          <a:xfrm>
            <a:off x="187642" y="476671"/>
            <a:ext cx="8740842" cy="60362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臺中市容積獎勵審查表</a:t>
            </a:r>
          </a:p>
        </p:txBody>
      </p:sp>
    </p:spTree>
    <p:extLst>
      <p:ext uri="{BB962C8B-B14F-4D97-AF65-F5344CB8AC3E}">
        <p14:creationId xmlns:p14="http://schemas.microsoft.com/office/powerpoint/2010/main" val="4010826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18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7613CAB-6711-4892-8A34-6B842FB43DD8}"/>
              </a:ext>
            </a:extLst>
          </p:cNvPr>
          <p:cNvSpPr/>
          <p:nvPr/>
        </p:nvSpPr>
        <p:spPr>
          <a:xfrm>
            <a:off x="179736" y="88694"/>
            <a:ext cx="3810659" cy="1733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itchFamily="34" charset="-120"/>
                <a:ea typeface="微軟正黑體" pitchFamily="34" charset="-120"/>
              </a:rPr>
              <a:t>原容積高於基準容積之獎勵</a:t>
            </a:r>
            <a:r>
              <a:rPr kumimoji="1"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b="1" dirty="0">
                <a:latin typeface="微軟正黑體" pitchFamily="34" charset="-120"/>
                <a:ea typeface="微軟正黑體" pitchFamily="34" charset="-120"/>
              </a:rPr>
              <a:t>第三條</a:t>
            </a:r>
            <a:r>
              <a:rPr kumimoji="1"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原建築基地之基準容積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依原建築容積建築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擇一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A09A233C-A4F2-426F-BEF8-9D9F86A1EECC}"/>
              </a:ext>
            </a:extLst>
          </p:cNvPr>
          <p:cNvSpPr/>
          <p:nvPr/>
        </p:nvSpPr>
        <p:spPr>
          <a:xfrm>
            <a:off x="3266983" y="430007"/>
            <a:ext cx="5769067" cy="35025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相關圖面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5F0AA4B-DC5B-4DA3-8801-D4CA344C5DEC}"/>
              </a:ext>
            </a:extLst>
          </p:cNvPr>
          <p:cNvSpPr/>
          <p:nvPr/>
        </p:nvSpPr>
        <p:spPr>
          <a:xfrm>
            <a:off x="179736" y="3969979"/>
            <a:ext cx="8856314" cy="25429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主要法條檢討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842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-900608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662703"/>
            <a:ext cx="6307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擬訂臺中市</a:t>
            </a:r>
            <a:r>
              <a:rPr lang="en-US" altLang="zh-TW" dirty="0"/>
              <a:t>OO</a:t>
            </a:r>
            <a:r>
              <a:rPr lang="zh-TW" altLang="en-US" dirty="0"/>
              <a:t>區</a:t>
            </a:r>
            <a:r>
              <a:rPr lang="en-US" altLang="zh-TW" dirty="0" err="1"/>
              <a:t>OO</a:t>
            </a:r>
            <a:r>
              <a:rPr lang="zh-TW" altLang="en-US" dirty="0"/>
              <a:t>段 </a:t>
            </a:r>
            <a:r>
              <a:rPr lang="en-US" altLang="zh-TW" dirty="0"/>
              <a:t>OO</a:t>
            </a:r>
            <a:r>
              <a:rPr lang="zh-TW" altLang="en-US" dirty="0"/>
              <a:t>、</a:t>
            </a:r>
            <a:r>
              <a:rPr lang="en-US" altLang="zh-TW" dirty="0"/>
              <a:t> OO </a:t>
            </a:r>
            <a:r>
              <a:rPr lang="zh-TW" altLang="en-US" dirty="0"/>
              <a:t> 等</a:t>
            </a:r>
            <a:r>
              <a:rPr lang="en-US" altLang="zh-TW" dirty="0"/>
              <a:t>OO </a:t>
            </a:r>
            <a:r>
              <a:rPr lang="zh-TW" altLang="en-US" dirty="0"/>
              <a:t>筆地號土地重建計劃案</a:t>
            </a:r>
            <a:r>
              <a:rPr lang="en-US" altLang="zh-TW" dirty="0"/>
              <a:t>(</a:t>
            </a:r>
            <a:r>
              <a:rPr lang="zh-TW" altLang="en-US" dirty="0"/>
              <a:t>地號全列</a:t>
            </a:r>
            <a:r>
              <a:rPr lang="en-US" altLang="zh-TW" dirty="0"/>
              <a:t>)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271810"/>
            <a:ext cx="5955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sz="1800" dirty="0"/>
              <a:t>臺中市政府「都市危險及老舊建築物加速重建」審查會議</a:t>
            </a:r>
          </a:p>
        </p:txBody>
      </p:sp>
      <p:sp>
        <p:nvSpPr>
          <p:cNvPr id="12" name="Line 27"/>
          <p:cNvSpPr>
            <a:spLocks noChangeShapeType="1"/>
          </p:cNvSpPr>
          <p:nvPr/>
        </p:nvSpPr>
        <p:spPr bwMode="auto">
          <a:xfrm flipH="1">
            <a:off x="6047427" y="302703"/>
            <a:ext cx="0" cy="72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198349" y="231816"/>
            <a:ext cx="262731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kumimoji="0" lang="zh-TW" altLang="en-US" dirty="0"/>
              <a:t>起造人：</a:t>
            </a:r>
            <a:r>
              <a:rPr lang="en-US" altLang="zh-TW" dirty="0"/>
              <a:t> OOOO</a:t>
            </a:r>
          </a:p>
          <a:p>
            <a:pPr eaLnBrk="1" hangingPunct="1"/>
            <a:r>
              <a:rPr kumimoji="0" lang="zh-TW" altLang="en-US" dirty="0"/>
              <a:t>委託單位：</a:t>
            </a:r>
            <a:r>
              <a:rPr lang="en-US" altLang="zh-TW" dirty="0"/>
              <a:t>OOOO</a:t>
            </a:r>
            <a:endParaRPr kumimoji="0" lang="en-US" altLang="zh-TW" dirty="0"/>
          </a:p>
          <a:p>
            <a:pPr eaLnBrk="1" hangingPunct="1"/>
            <a:r>
              <a:rPr kumimoji="0" lang="zh-TW" altLang="en-US" dirty="0"/>
              <a:t>設計單位：</a:t>
            </a:r>
            <a:r>
              <a:rPr lang="en-US" altLang="zh-TW" dirty="0"/>
              <a:t>OOOO</a:t>
            </a:r>
          </a:p>
          <a:p>
            <a:pPr eaLnBrk="1" hangingPunct="1"/>
            <a:r>
              <a:rPr kumimoji="0" lang="zh-TW" altLang="en-US" dirty="0"/>
              <a:t>申請日期：</a:t>
            </a:r>
            <a:r>
              <a:rPr lang="en-US" altLang="zh-TW" dirty="0"/>
              <a:t>OOO</a:t>
            </a:r>
            <a:r>
              <a:rPr lang="zh-TW" altLang="en-US" dirty="0"/>
              <a:t>年</a:t>
            </a:r>
            <a:r>
              <a:rPr lang="en-US" altLang="zh-TW" dirty="0"/>
              <a:t>OO</a:t>
            </a:r>
            <a:r>
              <a:rPr lang="zh-TW" altLang="en-US" dirty="0"/>
              <a:t>月</a:t>
            </a:r>
            <a:r>
              <a:rPr lang="en-US" altLang="zh-TW" dirty="0"/>
              <a:t>OO</a:t>
            </a:r>
            <a:r>
              <a:rPr lang="zh-TW" altLang="en-US" dirty="0"/>
              <a:t>日</a:t>
            </a:r>
            <a:endParaRPr kumimoji="0" lang="en-US" altLang="zh-TW" dirty="0"/>
          </a:p>
        </p:txBody>
      </p:sp>
      <p:sp>
        <p:nvSpPr>
          <p:cNvPr id="9" name="矩形 8"/>
          <p:cNvSpPr/>
          <p:nvPr/>
        </p:nvSpPr>
        <p:spPr>
          <a:xfrm>
            <a:off x="91951" y="1185868"/>
            <a:ext cx="8944099" cy="54834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3D</a:t>
            </a:r>
            <a:r>
              <a:rPr lang="zh-TW" altLang="en-US" sz="7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模擬圖或正立面圖</a:t>
            </a:r>
            <a:endParaRPr lang="en-US" altLang="zh-TW" sz="7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投影片編號版面配置區 3">
            <a:extLst>
              <a:ext uri="{FF2B5EF4-FFF2-40B4-BE49-F238E27FC236}">
                <a16:creationId xmlns:a16="http://schemas.microsoft.com/office/drawing/2014/main" id="{6DF88D77-3F7A-4DB5-853A-CB796A58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492874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80556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19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7613CAB-6711-4892-8A34-6B842FB43DD8}"/>
              </a:ext>
            </a:extLst>
          </p:cNvPr>
          <p:cNvSpPr/>
          <p:nvPr/>
        </p:nvSpPr>
        <p:spPr>
          <a:xfrm>
            <a:off x="179736" y="79816"/>
            <a:ext cx="5705408" cy="1456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危險建築獎勵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第四條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、第一款：基準容積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危險建物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、第二款：基準容積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未達最低等級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、第三款：基準容積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未達一定標準及其條件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各款所定容積獎勵額度，不得重複申請。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7B662F1-E279-408F-BC15-DD64CF35E26C}"/>
              </a:ext>
            </a:extLst>
          </p:cNvPr>
          <p:cNvSpPr/>
          <p:nvPr/>
        </p:nvSpPr>
        <p:spPr>
          <a:xfrm>
            <a:off x="2765758" y="1670160"/>
            <a:ext cx="3119386" cy="48427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相關證明文件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26016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20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7613CAB-6711-4892-8A34-6B842FB43DD8}"/>
              </a:ext>
            </a:extLst>
          </p:cNvPr>
          <p:cNvSpPr/>
          <p:nvPr/>
        </p:nvSpPr>
        <p:spPr>
          <a:xfrm>
            <a:off x="179736" y="79816"/>
            <a:ext cx="8777833" cy="2176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itchFamily="34" charset="-120"/>
                <a:ea typeface="微軟正黑體" pitchFamily="34" charset="-120"/>
              </a:rPr>
              <a:t>建築基地退縮建築獎勵</a:t>
            </a:r>
            <a:r>
              <a:rPr kumimoji="1"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kumimoji="1" lang="zh-TW" altLang="en-US" b="1" dirty="0">
                <a:latin typeface="微軟正黑體" pitchFamily="34" charset="-120"/>
                <a:ea typeface="微軟正黑體" pitchFamily="34" charset="-120"/>
              </a:rPr>
              <a:t>第五條</a:t>
            </a:r>
            <a:r>
              <a:rPr kumimoji="1"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630238" lvl="0" indent="-630238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建築基地自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計畫道路及現有巷道退縮淨寬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 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公尺以上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建築，退縮部分以淨空設計及設置無遮簷人行步道，且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與鄰地境界線距離淨寬不得小於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並以淨空設計：基準容積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0" indent="-630238"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建築基地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自計畫道路及現有巷道退縮淨寬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 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公尺以上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建築，退縮部分以淨空設計及設置 無遮簷人行步道，且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與鄰地境界線距離淨寬不得小於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公尺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並以淨空設計：基準容積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914400" fontAlgn="ctr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各款所定容積獎勵額度，不得重複申請。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C13F3A7-42AF-4B2B-A9ED-9D91541071DE}"/>
              </a:ext>
            </a:extLst>
          </p:cNvPr>
          <p:cNvSpPr/>
          <p:nvPr/>
        </p:nvSpPr>
        <p:spPr>
          <a:xfrm>
            <a:off x="1616547" y="2347582"/>
            <a:ext cx="5904209" cy="35025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一層平面圖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Text Box 19">
            <a:extLst>
              <a:ext uri="{FF2B5EF4-FFF2-40B4-BE49-F238E27FC236}">
                <a16:creationId xmlns:a16="http://schemas.microsoft.com/office/drawing/2014/main" id="{D1F70285-5CF4-4DCD-A9C2-26B23FF4B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714" y="5990335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臨路退縮線</a:t>
            </a:r>
            <a:endParaRPr lang="en-US" altLang="zh-TW" dirty="0"/>
          </a:p>
        </p:txBody>
      </p:sp>
      <p:sp>
        <p:nvSpPr>
          <p:cNvPr id="14" name="Text Box 24">
            <a:extLst>
              <a:ext uri="{FF2B5EF4-FFF2-40B4-BE49-F238E27FC236}">
                <a16:creationId xmlns:a16="http://schemas.microsoft.com/office/drawing/2014/main" id="{F16BADED-A708-43CE-B7B8-00E30A55C7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7714" y="6339889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鄰地退縮線</a:t>
            </a:r>
            <a:endParaRPr lang="en-US" altLang="zh-TW" dirty="0"/>
          </a:p>
        </p:txBody>
      </p: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7FC4BC8-E26B-4911-9387-71111B703796}"/>
              </a:ext>
            </a:extLst>
          </p:cNvPr>
          <p:cNvCxnSpPr>
            <a:cxnSpLocks/>
          </p:cNvCxnSpPr>
          <p:nvPr/>
        </p:nvCxnSpPr>
        <p:spPr>
          <a:xfrm>
            <a:off x="4640447" y="6137592"/>
            <a:ext cx="307267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接點 15">
            <a:extLst>
              <a:ext uri="{FF2B5EF4-FFF2-40B4-BE49-F238E27FC236}">
                <a16:creationId xmlns:a16="http://schemas.microsoft.com/office/drawing/2014/main" id="{1DFDB3A2-A66D-4F22-A670-FA1B52814B5A}"/>
              </a:ext>
            </a:extLst>
          </p:cNvPr>
          <p:cNvCxnSpPr>
            <a:cxnSpLocks/>
          </p:cNvCxnSpPr>
          <p:nvPr/>
        </p:nvCxnSpPr>
        <p:spPr>
          <a:xfrm>
            <a:off x="4649325" y="6485300"/>
            <a:ext cx="307267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26DCE2C6-5758-47D4-93D4-C4EA69B4D00F}"/>
              </a:ext>
            </a:extLst>
          </p:cNvPr>
          <p:cNvSpPr/>
          <p:nvPr/>
        </p:nvSpPr>
        <p:spPr>
          <a:xfrm>
            <a:off x="1616547" y="5850140"/>
            <a:ext cx="5910906" cy="928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Text Box 19">
            <a:extLst>
              <a:ext uri="{FF2B5EF4-FFF2-40B4-BE49-F238E27FC236}">
                <a16:creationId xmlns:a16="http://schemas.microsoft.com/office/drawing/2014/main" id="{A4266D0E-0352-457F-9AE7-FFDA7BF2C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905" y="5996010"/>
            <a:ext cx="22381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建築線</a:t>
            </a:r>
            <a:endParaRPr lang="en-US" altLang="zh-TW" dirty="0"/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1C224DBF-1025-4C57-A6AE-DFE7D27DC0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905" y="6345564"/>
            <a:ext cx="209850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algn="l" rtl="0" eaLnBrk="1" hangingPunct="1">
              <a:lnSpc>
                <a:spcPct val="100000"/>
              </a:lnSpc>
            </a:pPr>
            <a:r>
              <a:rPr lang="zh-TW" altLang="en-US" dirty="0"/>
              <a:t>鄰地境界線</a:t>
            </a:r>
            <a:endParaRPr lang="en-US" altLang="zh-TW" dirty="0"/>
          </a:p>
        </p:txBody>
      </p: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3AF71B32-B8B0-48F9-9DE9-D1C67BEAE840}"/>
              </a:ext>
            </a:extLst>
          </p:cNvPr>
          <p:cNvCxnSpPr>
            <a:cxnSpLocks/>
          </p:cNvCxnSpPr>
          <p:nvPr/>
        </p:nvCxnSpPr>
        <p:spPr>
          <a:xfrm>
            <a:off x="2144638" y="6143267"/>
            <a:ext cx="30726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12484621-95A8-4785-A143-3C3F392D3580}"/>
              </a:ext>
            </a:extLst>
          </p:cNvPr>
          <p:cNvCxnSpPr>
            <a:cxnSpLocks/>
          </p:cNvCxnSpPr>
          <p:nvPr/>
        </p:nvCxnSpPr>
        <p:spPr>
          <a:xfrm>
            <a:off x="2153516" y="6490975"/>
            <a:ext cx="30726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555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21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1A776F9-F9E7-4FD8-86FE-A1ADB22B3BFC}"/>
              </a:ext>
            </a:extLst>
          </p:cNvPr>
          <p:cNvSpPr/>
          <p:nvPr/>
        </p:nvSpPr>
        <p:spPr>
          <a:xfrm>
            <a:off x="172038" y="181538"/>
            <a:ext cx="88904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協助取得及開闢周邊公設獎勵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第十條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｛公共設施用地面積×（公共設施用地之公告土地現值／建築基地之公告土地現值）× 建築基地之容積率＝申請容積獎勵額度≧基地面積×法定容積率×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5%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0937BBA-4AF6-4342-8D2E-4B9DF4897F4A}"/>
              </a:ext>
            </a:extLst>
          </p:cNvPr>
          <p:cNvSpPr txBox="1"/>
          <p:nvPr/>
        </p:nvSpPr>
        <p:spPr>
          <a:xfrm>
            <a:off x="172038" y="1514888"/>
            <a:ext cx="8979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Montserrat"/>
              </a:rPr>
              <a:t>申請獎勵額度檢討：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Montserrat"/>
              <a:sym typeface="Montserrat"/>
            </a:endParaRPr>
          </a:p>
          <a:p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㎡*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(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/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)*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% = 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㎡≧ 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㎡ (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㎡*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%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*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5% = </a:t>
            </a:r>
            <a:r>
              <a:rPr kumimoji="1" lang="en-US" altLang="zh-TW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  <a:sym typeface="Arial"/>
              </a:rPr>
              <a:t>㎡)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  <a:cs typeface="Montserrat"/>
              <a:sym typeface="Montserrat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967F937-9C01-4859-81D8-76D6A0846CEF}"/>
              </a:ext>
            </a:extLst>
          </p:cNvPr>
          <p:cNvSpPr/>
          <p:nvPr/>
        </p:nvSpPr>
        <p:spPr>
          <a:xfrm>
            <a:off x="532000" y="2432164"/>
            <a:ext cx="5924233" cy="35025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基地範圍圖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9E155366-3023-4D3A-A9F8-535252827107}"/>
              </a:ext>
            </a:extLst>
          </p:cNvPr>
          <p:cNvSpPr/>
          <p:nvPr/>
        </p:nvSpPr>
        <p:spPr>
          <a:xfrm>
            <a:off x="6456233" y="2432164"/>
            <a:ext cx="2279394" cy="35025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E64B9E3-96C0-4DCA-A5AD-161D129FB7F5}"/>
              </a:ext>
            </a:extLst>
          </p:cNvPr>
          <p:cNvSpPr/>
          <p:nvPr/>
        </p:nvSpPr>
        <p:spPr>
          <a:xfrm>
            <a:off x="6587230" y="2763175"/>
            <a:ext cx="597023" cy="264111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Text Box 19">
            <a:extLst>
              <a:ext uri="{FF2B5EF4-FFF2-40B4-BE49-F238E27FC236}">
                <a16:creationId xmlns:a16="http://schemas.microsoft.com/office/drawing/2014/main" id="{CF5401C2-8CAD-40BD-836C-E60F71CD3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897" y="2763175"/>
            <a:ext cx="12783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重建基地範圍</a:t>
            </a:r>
            <a:endParaRPr lang="en-US" altLang="zh-TW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C4F63AD-D0E5-4F2C-AD76-07EA4B5C325F}"/>
              </a:ext>
            </a:extLst>
          </p:cNvPr>
          <p:cNvSpPr/>
          <p:nvPr/>
        </p:nvSpPr>
        <p:spPr>
          <a:xfrm>
            <a:off x="6586097" y="3278427"/>
            <a:ext cx="597023" cy="264111"/>
          </a:xfrm>
          <a:prstGeom prst="rect">
            <a:avLst/>
          </a:prstGeom>
          <a:noFill/>
          <a:ln w="1905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A2AB1DF3-6FF5-407C-B573-802B47167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897" y="3185484"/>
            <a:ext cx="12783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3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/>
            <a:r>
              <a:rPr lang="zh-TW" altLang="en-US" dirty="0"/>
              <a:t>公共設施用地範圍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18453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A246039-E71B-4517-9E1B-CA17A6A6A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C5873-B5AE-48E9-A0A4-9CB4EBD3CB48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48D9EFD-CEED-4ACF-AAFB-FDC84F3F5CCC}"/>
              </a:ext>
            </a:extLst>
          </p:cNvPr>
          <p:cNvSpPr/>
          <p:nvPr/>
        </p:nvSpPr>
        <p:spPr>
          <a:xfrm>
            <a:off x="172038" y="181538"/>
            <a:ext cx="88904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時程獎勵</a:t>
            </a:r>
            <a:r>
              <a:rPr lang="zh-TW" altLang="en-US" dirty="0"/>
              <a:t> 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條第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及規模獎勵說明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條第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4E7400A-3475-4548-BEAB-208D5D6B27F6}"/>
              </a:ext>
            </a:extLst>
          </p:cNvPr>
          <p:cNvSpPr txBox="1"/>
          <p:nvPr/>
        </p:nvSpPr>
        <p:spPr>
          <a:xfrm>
            <a:off x="172038" y="3461062"/>
            <a:ext cx="8994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</a:defRPr>
            </a:lvl1pPr>
          </a:lstStyle>
          <a:p>
            <a:r>
              <a:rPr lang="zh-TW" altLang="en-US" dirty="0"/>
              <a:t>申請獎勵值 </a:t>
            </a:r>
            <a:r>
              <a:rPr lang="en-US" altLang="zh-TW" dirty="0"/>
              <a:t>%</a:t>
            </a:r>
            <a:r>
              <a:rPr lang="zh-TW" altLang="en-US" dirty="0"/>
              <a:t>，申請容積獎勵額度為 </a:t>
            </a:r>
            <a:r>
              <a:rPr lang="en-US" altLang="zh-TW" b="0" dirty="0"/>
              <a:t>m</a:t>
            </a:r>
            <a:r>
              <a:rPr lang="en-US" altLang="zh-TW" b="0" baseline="30000" dirty="0"/>
              <a:t>2</a:t>
            </a:r>
            <a:r>
              <a:rPr lang="en-US" altLang="zh-TW" dirty="0"/>
              <a:t> </a:t>
            </a:r>
            <a:r>
              <a:rPr lang="zh-TW" altLang="en-US" dirty="0"/>
              <a:t>。</a:t>
            </a:r>
            <a:endParaRPr lang="en-US" altLang="zh-TW" dirty="0"/>
          </a:p>
          <a:p>
            <a:r>
              <a:rPr lang="zh-TW" altLang="en-US" dirty="0"/>
              <a:t>計算式：</a:t>
            </a:r>
            <a:r>
              <a:rPr lang="en-US" altLang="zh-TW" dirty="0"/>
              <a:t>(</a:t>
            </a:r>
            <a:r>
              <a:rPr lang="zh-TW" altLang="en-US" dirty="0"/>
              <a:t>基地面積</a:t>
            </a:r>
            <a:r>
              <a:rPr lang="en-US" altLang="zh-TW" dirty="0"/>
              <a:t>×</a:t>
            </a:r>
            <a:r>
              <a:rPr lang="zh-TW" altLang="en-US" dirty="0"/>
              <a:t>法定容積率</a:t>
            </a:r>
            <a:r>
              <a:rPr lang="en-US" altLang="zh-TW" dirty="0"/>
              <a:t>×____%=</a:t>
            </a:r>
            <a:r>
              <a:rPr lang="zh-TW" altLang="en-US" dirty="0"/>
              <a:t>申請容積獎勵額度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50F98236-60CC-4D90-85B9-EDCDDEDEC0FB}"/>
              </a:ext>
            </a:extLst>
          </p:cNvPr>
          <p:cNvSpPr txBox="1"/>
          <p:nvPr/>
        </p:nvSpPr>
        <p:spPr>
          <a:xfrm>
            <a:off x="172038" y="6029106"/>
            <a:ext cx="6047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  <a:cs typeface="Montserrat"/>
              </a:defRPr>
            </a:lvl1pPr>
          </a:lstStyle>
          <a:p>
            <a:r>
              <a:rPr lang="zh-TW" altLang="en-US" dirty="0"/>
              <a:t>申請獎勵值 </a:t>
            </a:r>
            <a:r>
              <a:rPr lang="en-US" altLang="zh-TW" dirty="0"/>
              <a:t>%</a:t>
            </a:r>
            <a:r>
              <a:rPr lang="zh-TW" altLang="en-US" dirty="0"/>
              <a:t>，申請容積獎勵額度為 </a:t>
            </a:r>
            <a:r>
              <a:rPr lang="en-US" altLang="zh-TW" dirty="0"/>
              <a:t>m2 </a:t>
            </a:r>
            <a:r>
              <a:rPr lang="zh-TW" altLang="en-US" dirty="0"/>
              <a:t>。 </a:t>
            </a:r>
            <a:endParaRPr lang="en-US" altLang="zh-TW" dirty="0"/>
          </a:p>
          <a:p>
            <a:r>
              <a:rPr lang="zh-TW" altLang="en-US" dirty="0"/>
              <a:t>計算式：</a:t>
            </a:r>
            <a:r>
              <a:rPr lang="en-US" altLang="zh-TW" dirty="0"/>
              <a:t>(</a:t>
            </a:r>
            <a:r>
              <a:rPr lang="zh-TW" altLang="en-US" dirty="0"/>
              <a:t>基地面積</a:t>
            </a:r>
            <a:r>
              <a:rPr lang="en-US" altLang="zh-TW" dirty="0"/>
              <a:t>×</a:t>
            </a:r>
            <a:r>
              <a:rPr lang="zh-TW" altLang="en-US" dirty="0"/>
              <a:t>法定容積率</a:t>
            </a:r>
            <a:r>
              <a:rPr lang="en-US" altLang="zh-TW" dirty="0"/>
              <a:t>× %=</a:t>
            </a:r>
            <a:r>
              <a:rPr lang="zh-TW" altLang="en-US" dirty="0"/>
              <a:t>申請容積獎勵額度</a:t>
            </a:r>
            <a:r>
              <a:rPr lang="en-US" altLang="zh-TW" dirty="0"/>
              <a:t>)</a:t>
            </a:r>
            <a:endParaRPr lang="zh-TW" altLang="en-US" dirty="0"/>
          </a:p>
        </p:txBody>
      </p:sp>
      <p:graphicFrame>
        <p:nvGraphicFramePr>
          <p:cNvPr id="9" name="表格 9">
            <a:extLst>
              <a:ext uri="{FF2B5EF4-FFF2-40B4-BE49-F238E27FC236}">
                <a16:creationId xmlns:a16="http://schemas.microsoft.com/office/drawing/2014/main" id="{CB4368A3-14FB-4585-851E-DA8728EC5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953949"/>
              </p:ext>
            </p:extLst>
          </p:nvPr>
        </p:nvGraphicFramePr>
        <p:xfrm>
          <a:off x="267174" y="550870"/>
          <a:ext cx="4365212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77">
                  <a:extLst>
                    <a:ext uri="{9D8B030D-6E8A-4147-A177-3AD203B41FA5}">
                      <a16:colId xmlns:a16="http://schemas.microsoft.com/office/drawing/2014/main" val="3857824880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114765422"/>
                    </a:ext>
                  </a:extLst>
                </a:gridCol>
                <a:gridCol w="1224952">
                  <a:extLst>
                    <a:ext uri="{9D8B030D-6E8A-4147-A177-3AD203B41FA5}">
                      <a16:colId xmlns:a16="http://schemas.microsoft.com/office/drawing/2014/main" val="44586769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時程獎勵</a:t>
                      </a:r>
                      <a:r>
                        <a:rPr lang="zh-TW" altLang="en-US" dirty="0"/>
                        <a:t> 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條第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申請獎勵值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，申請容積獎勵額度為 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zh-TW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TW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79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109.5.11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1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00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57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0779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498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114.5.11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以前受理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181635"/>
                  </a:ext>
                </a:extLst>
              </a:tr>
            </a:tbl>
          </a:graphicData>
        </a:graphic>
      </p:graphicFrame>
      <p:graphicFrame>
        <p:nvGraphicFramePr>
          <p:cNvPr id="12" name="表格 9">
            <a:extLst>
              <a:ext uri="{FF2B5EF4-FFF2-40B4-BE49-F238E27FC236}">
                <a16:creationId xmlns:a16="http://schemas.microsoft.com/office/drawing/2014/main" id="{7341C0F1-CDBE-405C-AC23-09C4DB0D4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96521"/>
              </p:ext>
            </p:extLst>
          </p:nvPr>
        </p:nvGraphicFramePr>
        <p:xfrm>
          <a:off x="267174" y="4107393"/>
          <a:ext cx="4365212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577">
                  <a:extLst>
                    <a:ext uri="{9D8B030D-6E8A-4147-A177-3AD203B41FA5}">
                      <a16:colId xmlns:a16="http://schemas.microsoft.com/office/drawing/2014/main" val="3857824880"/>
                    </a:ext>
                  </a:extLst>
                </a:gridCol>
                <a:gridCol w="2639683">
                  <a:extLst>
                    <a:ext uri="{9D8B030D-6E8A-4147-A177-3AD203B41FA5}">
                      <a16:colId xmlns:a16="http://schemas.microsoft.com/office/drawing/2014/main" val="114765422"/>
                    </a:ext>
                  </a:extLst>
                </a:gridCol>
                <a:gridCol w="1224952">
                  <a:extLst>
                    <a:ext uri="{9D8B030D-6E8A-4147-A177-3AD203B41FA5}">
                      <a16:colId xmlns:a16="http://schemas.microsoft.com/office/drawing/2014/main" val="44586769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規模獎勵說明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條第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kumimoji="1"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</a:t>
                      </a:r>
                      <a:r>
                        <a:rPr kumimoji="1" lang="en-US" altLang="zh-TW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申請獎勵值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，申請容積獎勵額度為 </a:t>
                      </a:r>
                      <a:r>
                        <a:rPr lang="en-US" altLang="zh-TW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en-US" altLang="zh-TW" sz="1800" b="0" i="0" kern="12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79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重建計畫範圍達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 m2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2%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912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重建計畫範圍達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200 m2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，每增加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100 m2 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，另給予基準容積 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0.5%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之獎勵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共計</a:t>
                      </a:r>
                      <a:r>
                        <a:rPr kumimoji="1" lang="en-US" altLang="zh-TW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% 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000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840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23</a:t>
            </a:fld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1A776F9-F9E7-4FD8-86FE-A1ADB22B3BFC}"/>
              </a:ext>
            </a:extLst>
          </p:cNvPr>
          <p:cNvSpPr/>
          <p:nvPr/>
        </p:nvSpPr>
        <p:spPr>
          <a:xfrm>
            <a:off x="126759" y="206146"/>
            <a:ext cx="88904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kumimoji="1"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擬申請獎勵容積上限檢討</a:t>
            </a:r>
            <a:endParaRPr kumimoji="1"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基地面積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法定容積率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各項申請容積獎勵額度＝建築容積額度 ≦獎勵容積上限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{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基地面積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法定容積率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獎勵上限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130%+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時程暨規模獎勵 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%)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原建築容積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獎勵上限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115%+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基地面積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法定容積率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× </a:t>
            </a:r>
            <a:r>
              <a:rPr kumimoji="1"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時程暨規模獎勵 </a:t>
            </a:r>
            <a:r>
              <a:rPr kumimoji="1"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%)</a:t>
            </a:r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79A3996A-9CC3-4540-AF6E-3722F544B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459021"/>
              </p:ext>
            </p:extLst>
          </p:nvPr>
        </p:nvGraphicFramePr>
        <p:xfrm>
          <a:off x="693692" y="1969445"/>
          <a:ext cx="7756613" cy="2919110"/>
        </p:xfrm>
        <a:graphic>
          <a:graphicData uri="http://schemas.openxmlformats.org/drawingml/2006/table">
            <a:tbl>
              <a:tblPr>
                <a:effectLst>
                  <a:outerShdw blurRad="50800" dist="38100" dir="2700000" sx="91000" sy="9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60504">
                  <a:extLst>
                    <a:ext uri="{9D8B030D-6E8A-4147-A177-3AD203B41FA5}">
                      <a16:colId xmlns:a16="http://schemas.microsoft.com/office/drawing/2014/main" val="3155969653"/>
                    </a:ext>
                  </a:extLst>
                </a:gridCol>
                <a:gridCol w="976544">
                  <a:extLst>
                    <a:ext uri="{9D8B030D-6E8A-4147-A177-3AD203B41FA5}">
                      <a16:colId xmlns:a16="http://schemas.microsoft.com/office/drawing/2014/main" val="2002032069"/>
                    </a:ext>
                  </a:extLst>
                </a:gridCol>
                <a:gridCol w="1313895">
                  <a:extLst>
                    <a:ext uri="{9D8B030D-6E8A-4147-A177-3AD203B41FA5}">
                      <a16:colId xmlns:a16="http://schemas.microsoft.com/office/drawing/2014/main" val="336653029"/>
                    </a:ext>
                  </a:extLst>
                </a:gridCol>
                <a:gridCol w="1189608">
                  <a:extLst>
                    <a:ext uri="{9D8B030D-6E8A-4147-A177-3AD203B41FA5}">
                      <a16:colId xmlns:a16="http://schemas.microsoft.com/office/drawing/2014/main" val="3228989152"/>
                    </a:ext>
                  </a:extLst>
                </a:gridCol>
                <a:gridCol w="1704512">
                  <a:extLst>
                    <a:ext uri="{9D8B030D-6E8A-4147-A177-3AD203B41FA5}">
                      <a16:colId xmlns:a16="http://schemas.microsoft.com/office/drawing/2014/main" val="3403140409"/>
                    </a:ext>
                  </a:extLst>
                </a:gridCol>
                <a:gridCol w="1411550">
                  <a:extLst>
                    <a:ext uri="{9D8B030D-6E8A-4147-A177-3AD203B41FA5}">
                      <a16:colId xmlns:a16="http://schemas.microsoft.com/office/drawing/2014/main" val="1039791673"/>
                    </a:ext>
                  </a:extLst>
                </a:gridCol>
              </a:tblGrid>
              <a:tr h="685659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基地面積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法定容積率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OO</a:t>
                      </a:r>
                      <a:r>
                        <a:rPr kumimoji="1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法定容積</a:t>
                      </a:r>
                      <a:r>
                        <a:rPr kumimoji="1"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面積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7211"/>
                  </a:ext>
                </a:extLst>
              </a:tr>
              <a:tr h="532661">
                <a:tc gridSpan="4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各項申請容積獎勵額度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(B)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24193"/>
                  </a:ext>
                </a:extLst>
              </a:tr>
              <a:tr h="561832">
                <a:tc gridSpan="4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獎勵容積上限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(C)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(A× (</a:t>
                      </a: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獎勵上限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130%+</a:t>
                      </a: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時程暨規模獎勵 </a:t>
                      </a: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%)</a:t>
                      </a:r>
                      <a:endParaRPr kumimoji="1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396826"/>
                  </a:ext>
                </a:extLst>
              </a:tr>
              <a:tr h="32006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獎勵容積上限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1"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採原建築容積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)(D)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kumimoji="1"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原建築容積</a:t>
                      </a: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 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+</a:t>
                      </a:r>
                      <a:r>
                        <a:rPr kumimoji="1"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A×</a:t>
                      </a:r>
                      <a:r>
                        <a:rPr kumimoji="1" lang="zh-TW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時程暨規模獎勵 </a:t>
                      </a: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</a:t>
                      </a:r>
                      <a:r>
                        <a:rPr kumimoji="1"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%)</a:t>
                      </a:r>
                      <a:endParaRPr kumimoji="1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048010"/>
                  </a:ext>
                </a:extLst>
              </a:tr>
              <a:tr h="32006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上限檢討</a:t>
                      </a:r>
                      <a:endParaRPr kumimoji="1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(A+B)</a:t>
                      </a: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≦</a:t>
                      </a: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(C)</a:t>
                      </a: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或</a:t>
                      </a:r>
                      <a:r>
                        <a:rPr kumimoji="1" lang="en-US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(D)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r>
                        <a:rPr kumimoji="1" lang="zh-TW" altLang="zh-TW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≦</a:t>
                      </a:r>
                      <a:r>
                        <a:rPr kumimoji="1" lang="zh-TW" alt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  <a:r>
                        <a:rPr kumimoji="1" lang="en-US" altLang="zh-TW" sz="1600" b="1" dirty="0">
                          <a:solidFill>
                            <a:prstClr val="black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Montserrat"/>
                          <a:sym typeface="Arial"/>
                        </a:rPr>
                        <a:t>㎡</a:t>
                      </a:r>
                      <a:endParaRPr kumimoji="1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</a:t>
                      </a:r>
                      <a:r>
                        <a:rPr kumimoji="1" lang="zh-TW" alt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 </a:t>
                      </a:r>
                      <a:r>
                        <a:rPr kumimoji="1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00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91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6407"/>
          </a:xfrm>
        </p:spPr>
        <p:txBody>
          <a:bodyPr/>
          <a:lstStyle/>
          <a:p>
            <a:r>
              <a:rPr lang="zh-TW" altLang="en-US" b="1" dirty="0">
                <a:solidFill>
                  <a:srgbClr val="FF0000"/>
                </a:solidFill>
                <a:latin typeface="華康中黑體" panose="02010609010101010101" pitchFamily="49" charset="-120"/>
                <a:ea typeface="華康中黑體" panose="02010609010101010101" pitchFamily="49" charset="-120"/>
              </a:rPr>
              <a:t>目錄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62050" y="1253329"/>
            <a:ext cx="7224304" cy="32920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壹、重建計畫範圍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一、基本資料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二、基地位置及周邊使用現況說明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三、土地使用管制規定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四、大小基地檢討說明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貳、建築物配置及設計圖說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叁、申請容積獎勵項目及額度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一、合併基地說明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二、申請獎勵項目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zh-TW" altLang="en-US" sz="1600" b="1" dirty="0">
                <a:latin typeface="微軟正黑體" pitchFamily="34" charset="-120"/>
                <a:ea typeface="微軟正黑體" pitchFamily="34" charset="-120"/>
              </a:rPr>
              <a:t>        三、</a:t>
            </a:r>
            <a:r>
              <a:rPr kumimoji="1" lang="zh-TW" altLang="zh-TW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擬申請獎勵容積上限檢討</a:t>
            </a:r>
            <a:r>
              <a:rPr lang="en-US" altLang="zh-TW" sz="1600" b="1" dirty="0">
                <a:latin typeface="微軟正黑體" pitchFamily="34" charset="-120"/>
                <a:ea typeface="微軟正黑體" pitchFamily="34" charset="-120"/>
              </a:rPr>
              <a:t>_________________________________________00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86600" y="6492874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z="1800" smtClean="0"/>
              <a:t>2</a:t>
            </a:fld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89196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5151438" y="115889"/>
            <a:ext cx="3884612" cy="6030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基地位置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（需標註臨接路名、合法建物門牌、危老建物位置）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107950" y="233820"/>
            <a:ext cx="41608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  <a:latin typeface="Arial" charset="0"/>
              </a:rPr>
              <a:t>壹、重建計畫範圍</a:t>
            </a:r>
            <a:endParaRPr lang="en-US" altLang="zh-TW" sz="1600" dirty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  <a:latin typeface="Arial" charset="0"/>
              </a:rPr>
              <a:t>       一、基本資料</a:t>
            </a:r>
          </a:p>
        </p:txBody>
      </p:sp>
      <p:sp>
        <p:nvSpPr>
          <p:cNvPr id="12" name="矩形 11"/>
          <p:cNvSpPr/>
          <p:nvPr/>
        </p:nvSpPr>
        <p:spPr>
          <a:xfrm>
            <a:off x="5144294" y="6164105"/>
            <a:ext cx="3884612" cy="4146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基地位置都市計畫名稱</a:t>
            </a:r>
            <a:endParaRPr lang="en-US" altLang="zh-TW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17A38852-F04A-49AF-9CC3-05AF1C44D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3</a:t>
            </a:fld>
            <a:endParaRPr lang="zh-TW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EA61FBE-E5A0-445F-8882-A78A15BBE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472770"/>
              </p:ext>
            </p:extLst>
          </p:nvPr>
        </p:nvGraphicFramePr>
        <p:xfrm>
          <a:off x="220779" y="1075700"/>
          <a:ext cx="4655813" cy="1998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288">
                  <a:extLst>
                    <a:ext uri="{9D8B030D-6E8A-4147-A177-3AD203B41FA5}">
                      <a16:colId xmlns:a16="http://schemas.microsoft.com/office/drawing/2014/main" val="882803072"/>
                    </a:ext>
                  </a:extLst>
                </a:gridCol>
                <a:gridCol w="691480">
                  <a:extLst>
                    <a:ext uri="{9D8B030D-6E8A-4147-A177-3AD203B41FA5}">
                      <a16:colId xmlns:a16="http://schemas.microsoft.com/office/drawing/2014/main" val="2576120408"/>
                    </a:ext>
                  </a:extLst>
                </a:gridCol>
                <a:gridCol w="508876">
                  <a:extLst>
                    <a:ext uri="{9D8B030D-6E8A-4147-A177-3AD203B41FA5}">
                      <a16:colId xmlns:a16="http://schemas.microsoft.com/office/drawing/2014/main" val="788003205"/>
                    </a:ext>
                  </a:extLst>
                </a:gridCol>
                <a:gridCol w="630719">
                  <a:extLst>
                    <a:ext uri="{9D8B030D-6E8A-4147-A177-3AD203B41FA5}">
                      <a16:colId xmlns:a16="http://schemas.microsoft.com/office/drawing/2014/main" val="3112589985"/>
                    </a:ext>
                  </a:extLst>
                </a:gridCol>
                <a:gridCol w="756961">
                  <a:extLst>
                    <a:ext uri="{9D8B030D-6E8A-4147-A177-3AD203B41FA5}">
                      <a16:colId xmlns:a16="http://schemas.microsoft.com/office/drawing/2014/main" val="2008894517"/>
                    </a:ext>
                  </a:extLst>
                </a:gridCol>
                <a:gridCol w="802895">
                  <a:extLst>
                    <a:ext uri="{9D8B030D-6E8A-4147-A177-3AD203B41FA5}">
                      <a16:colId xmlns:a16="http://schemas.microsoft.com/office/drawing/2014/main" val="2661254360"/>
                    </a:ext>
                  </a:extLst>
                </a:gridCol>
                <a:gridCol w="925594">
                  <a:extLst>
                    <a:ext uri="{9D8B030D-6E8A-4147-A177-3AD203B41FA5}">
                      <a16:colId xmlns:a16="http://schemas.microsoft.com/office/drawing/2014/main" val="2461684525"/>
                    </a:ext>
                  </a:extLst>
                </a:gridCol>
              </a:tblGrid>
              <a:tr h="357851">
                <a:tc gridSpan="7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土地所有權屬清冊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322860"/>
                  </a:ext>
                </a:extLst>
              </a:tr>
              <a:tr h="40816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序號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地段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地號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面積（㎡）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所有權人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權利範圍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持分面積（㎡）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20501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段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／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18050"/>
                  </a:ext>
                </a:extLst>
              </a:tr>
              <a:tr h="38516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段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／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755011"/>
                  </a:ext>
                </a:extLst>
              </a:tr>
              <a:tr h="344029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共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100/100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3884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069AE08-019A-4474-BF4A-F55F80FE0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524802"/>
              </p:ext>
            </p:extLst>
          </p:nvPr>
        </p:nvGraphicFramePr>
        <p:xfrm>
          <a:off x="237412" y="3364818"/>
          <a:ext cx="4662752" cy="19698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794">
                  <a:extLst>
                    <a:ext uri="{9D8B030D-6E8A-4147-A177-3AD203B41FA5}">
                      <a16:colId xmlns:a16="http://schemas.microsoft.com/office/drawing/2014/main" val="882803072"/>
                    </a:ext>
                  </a:extLst>
                </a:gridCol>
                <a:gridCol w="685333">
                  <a:extLst>
                    <a:ext uri="{9D8B030D-6E8A-4147-A177-3AD203B41FA5}">
                      <a16:colId xmlns:a16="http://schemas.microsoft.com/office/drawing/2014/main" val="2576120408"/>
                    </a:ext>
                  </a:extLst>
                </a:gridCol>
                <a:gridCol w="509634">
                  <a:extLst>
                    <a:ext uri="{9D8B030D-6E8A-4147-A177-3AD203B41FA5}">
                      <a16:colId xmlns:a16="http://schemas.microsoft.com/office/drawing/2014/main" val="788003205"/>
                    </a:ext>
                  </a:extLst>
                </a:gridCol>
                <a:gridCol w="617303">
                  <a:extLst>
                    <a:ext uri="{9D8B030D-6E8A-4147-A177-3AD203B41FA5}">
                      <a16:colId xmlns:a16="http://schemas.microsoft.com/office/drawing/2014/main" val="3112589985"/>
                    </a:ext>
                  </a:extLst>
                </a:gridCol>
                <a:gridCol w="911895">
                  <a:extLst>
                    <a:ext uri="{9D8B030D-6E8A-4147-A177-3AD203B41FA5}">
                      <a16:colId xmlns:a16="http://schemas.microsoft.com/office/drawing/2014/main" val="2008894517"/>
                    </a:ext>
                  </a:extLst>
                </a:gridCol>
                <a:gridCol w="816745">
                  <a:extLst>
                    <a:ext uri="{9D8B030D-6E8A-4147-A177-3AD203B41FA5}">
                      <a16:colId xmlns:a16="http://schemas.microsoft.com/office/drawing/2014/main" val="2661254360"/>
                    </a:ext>
                  </a:extLst>
                </a:gridCol>
                <a:gridCol w="782048">
                  <a:extLst>
                    <a:ext uri="{9D8B030D-6E8A-4147-A177-3AD203B41FA5}">
                      <a16:colId xmlns:a16="http://schemas.microsoft.com/office/drawing/2014/main" val="2461684525"/>
                    </a:ext>
                  </a:extLst>
                </a:gridCol>
              </a:tblGrid>
              <a:tr h="328293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合法建物所有權屬清冊</a:t>
                      </a:r>
                      <a:endParaRPr lang="zh-TW" alt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371608"/>
                  </a:ext>
                </a:extLst>
              </a:tr>
              <a:tr h="42150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序號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建號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地號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面積（㎡）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所有權人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權利範圍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持分面積（㎡）</a:t>
                      </a:r>
                    </a:p>
                  </a:txBody>
                  <a:tcPr marL="42293" marR="4229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020501"/>
                  </a:ext>
                </a:extLst>
              </a:tr>
              <a:tr h="38573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段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／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718050"/>
                  </a:ext>
                </a:extLst>
              </a:tr>
              <a:tr h="38573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en-US" altLang="zh-TW" sz="12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段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／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755011"/>
                  </a:ext>
                </a:extLst>
              </a:tr>
              <a:tr h="42150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r>
                        <a:rPr 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600"/>
                        </a:spcAft>
                      </a:pPr>
                      <a:endParaRPr lang="zh-TW" sz="1200" b="1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共</a:t>
                      </a: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</a:t>
                      </a:r>
                      <a:r>
                        <a:rPr lang="zh-TW" altLang="en-US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</a:t>
                      </a: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algn="ctr" defTabSz="914400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b="1" kern="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100/100</a:t>
                      </a:r>
                      <a:endParaRPr lang="zh-TW" altLang="en-US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2860" marR="0" lvl="0" indent="0" algn="ctr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42229" marR="4222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33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130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矩形 171"/>
          <p:cNvSpPr/>
          <p:nvPr/>
        </p:nvSpPr>
        <p:spPr>
          <a:xfrm>
            <a:off x="4611170" y="5218287"/>
            <a:ext cx="4424880" cy="150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現況照片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3" name="矩形 172"/>
          <p:cNvSpPr/>
          <p:nvPr/>
        </p:nvSpPr>
        <p:spPr>
          <a:xfrm>
            <a:off x="4611170" y="3597079"/>
            <a:ext cx="4424880" cy="150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現況照片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1" name="矩形 170"/>
          <p:cNvSpPr/>
          <p:nvPr/>
        </p:nvSpPr>
        <p:spPr>
          <a:xfrm>
            <a:off x="107950" y="5218287"/>
            <a:ext cx="4428046" cy="150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現況照片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0" name="矩形 169"/>
          <p:cNvSpPr/>
          <p:nvPr/>
        </p:nvSpPr>
        <p:spPr>
          <a:xfrm>
            <a:off x="107950" y="3597079"/>
            <a:ext cx="4428046" cy="150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現況照片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7" name="矩形 166"/>
          <p:cNvSpPr/>
          <p:nvPr/>
        </p:nvSpPr>
        <p:spPr>
          <a:xfrm>
            <a:off x="4611170" y="535551"/>
            <a:ext cx="4424880" cy="2943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建物套繪圖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需標註範圍及臨接路名</a:t>
            </a:r>
            <a:r>
              <a:rPr lang="en-US" altLang="zh-TW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107950" y="134863"/>
            <a:ext cx="4160837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</a:rPr>
              <a:t>二、基地位置及周邊現況說明</a:t>
            </a:r>
            <a:endParaRPr lang="zh-TW" altLang="en-US" sz="1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7" name="文字方塊 116"/>
          <p:cNvSpPr txBox="1"/>
          <p:nvPr/>
        </p:nvSpPr>
        <p:spPr>
          <a:xfrm>
            <a:off x="287593" y="637281"/>
            <a:ext cx="570990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12F,B3F</a:t>
            </a:r>
            <a:endParaRPr lang="zh-TW" altLang="en-US" sz="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" name="投影片編號版面配置區 3">
            <a:extLst>
              <a:ext uri="{FF2B5EF4-FFF2-40B4-BE49-F238E27FC236}">
                <a16:creationId xmlns:a16="http://schemas.microsoft.com/office/drawing/2014/main" id="{BA7E3175-7DAE-400A-9FB6-77AFC145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603A6A8-F66F-479A-927E-5C36F97BE422}"/>
              </a:ext>
            </a:extLst>
          </p:cNvPr>
          <p:cNvSpPr/>
          <p:nvPr/>
        </p:nvSpPr>
        <p:spPr>
          <a:xfrm>
            <a:off x="104784" y="535551"/>
            <a:ext cx="4428046" cy="29432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地籍圖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需標註範圍及臨接路名</a:t>
            </a:r>
            <a:r>
              <a:rPr lang="en-US" altLang="zh-TW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1271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5151438" y="115889"/>
            <a:ext cx="3884612" cy="6030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都市計畫分區圖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（需標註基地範圍及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臨接路名）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Rectangle 34"/>
          <p:cNvSpPr>
            <a:spLocks noChangeArrowheads="1"/>
          </p:cNvSpPr>
          <p:nvPr/>
        </p:nvSpPr>
        <p:spPr bwMode="auto">
          <a:xfrm>
            <a:off x="99072" y="617752"/>
            <a:ext cx="537845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、都市計畫細部計畫案名：變更臺中市都市計畫</a:t>
            </a:r>
            <a:endParaRPr lang="en-US" altLang="zh-TW" sz="1400" b="1" dirty="0">
              <a:latin typeface="微軟正黑體" pitchFamily="34" charset="-120"/>
              <a:ea typeface="微軟正黑體" pitchFamily="34" charset="-120"/>
            </a:endParaRPr>
          </a:p>
          <a:p>
            <a:pPr algn="l" rtl="0">
              <a:lnSpc>
                <a:spcPct val="100000"/>
              </a:lnSpc>
            </a:pP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  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OOOOOOOOOOOOOOOOOOO</a:t>
            </a: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  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使用分區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OOOOOO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區</a:t>
            </a:r>
            <a:b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          地　　號：台中市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區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段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等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筆地號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地號全列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  基地面積：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OOO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平方公尺</a:t>
            </a: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  法定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建蔽率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實設建蔽率：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sz="14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  法定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容積率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實設容積率：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OO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%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　　</a:t>
            </a:r>
            <a:endParaRPr lang="en-US" altLang="zh-TW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Text Box 43"/>
          <p:cNvSpPr txBox="1">
            <a:spLocks noChangeArrowheads="1"/>
          </p:cNvSpPr>
          <p:nvPr/>
        </p:nvSpPr>
        <p:spPr bwMode="auto">
          <a:xfrm>
            <a:off x="99073" y="279198"/>
            <a:ext cx="41608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  <a:latin typeface="Arial" charset="0"/>
              </a:rPr>
              <a:t>三、土地使用管制規定</a:t>
            </a:r>
          </a:p>
        </p:txBody>
      </p:sp>
      <p:sp>
        <p:nvSpPr>
          <p:cNvPr id="12" name="矩形 11"/>
          <p:cNvSpPr/>
          <p:nvPr/>
        </p:nvSpPr>
        <p:spPr>
          <a:xfrm>
            <a:off x="5144294" y="6164105"/>
            <a:ext cx="3884612" cy="4146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基地位置都市計畫名稱</a:t>
            </a:r>
            <a:endParaRPr lang="en-US" altLang="zh-TW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17A38852-F04A-49AF-9CC3-05AF1C44D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5</a:t>
            </a:fld>
            <a:endParaRPr lang="zh-TW" altLang="en-US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A79B14A8-CD29-4308-BE6C-DF0B2CB46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350552"/>
              </p:ext>
            </p:extLst>
          </p:nvPr>
        </p:nvGraphicFramePr>
        <p:xfrm>
          <a:off x="274743" y="2429377"/>
          <a:ext cx="4800098" cy="15895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4126">
                  <a:extLst>
                    <a:ext uri="{9D8B030D-6E8A-4147-A177-3AD203B41FA5}">
                      <a16:colId xmlns:a16="http://schemas.microsoft.com/office/drawing/2014/main" val="245757463"/>
                    </a:ext>
                  </a:extLst>
                </a:gridCol>
                <a:gridCol w="642472">
                  <a:extLst>
                    <a:ext uri="{9D8B030D-6E8A-4147-A177-3AD203B41FA5}">
                      <a16:colId xmlns:a16="http://schemas.microsoft.com/office/drawing/2014/main" val="3610810421"/>
                    </a:ext>
                  </a:extLst>
                </a:gridCol>
                <a:gridCol w="687859">
                  <a:extLst>
                    <a:ext uri="{9D8B030D-6E8A-4147-A177-3AD203B41FA5}">
                      <a16:colId xmlns:a16="http://schemas.microsoft.com/office/drawing/2014/main" val="995811351"/>
                    </a:ext>
                  </a:extLst>
                </a:gridCol>
                <a:gridCol w="893931">
                  <a:extLst>
                    <a:ext uri="{9D8B030D-6E8A-4147-A177-3AD203B41FA5}">
                      <a16:colId xmlns:a16="http://schemas.microsoft.com/office/drawing/2014/main" val="3010894970"/>
                    </a:ext>
                  </a:extLst>
                </a:gridCol>
                <a:gridCol w="836792">
                  <a:extLst>
                    <a:ext uri="{9D8B030D-6E8A-4147-A177-3AD203B41FA5}">
                      <a16:colId xmlns:a16="http://schemas.microsoft.com/office/drawing/2014/main" val="1771843944"/>
                    </a:ext>
                  </a:extLst>
                </a:gridCol>
                <a:gridCol w="834918">
                  <a:extLst>
                    <a:ext uri="{9D8B030D-6E8A-4147-A177-3AD203B41FA5}">
                      <a16:colId xmlns:a16="http://schemas.microsoft.com/office/drawing/2014/main" val="4096464462"/>
                    </a:ext>
                  </a:extLst>
                </a:gridCol>
              </a:tblGrid>
              <a:tr h="494181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使用分區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面積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(</a:t>
                      </a:r>
                      <a:r>
                        <a:rPr lang="zh-TW" sz="1200" b="1" kern="0" dirty="0">
                          <a:effectLst/>
                        </a:rPr>
                        <a:t>㎡</a:t>
                      </a:r>
                      <a:r>
                        <a:rPr lang="en-US" sz="1200" b="1" kern="0" dirty="0">
                          <a:effectLst/>
                        </a:rPr>
                        <a:t>)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b="1" kern="0" dirty="0">
                          <a:effectLst/>
                        </a:rPr>
                        <a:t>法定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建蔽率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(</a:t>
                      </a:r>
                      <a:r>
                        <a:rPr lang="zh-TW" sz="1200" b="1" kern="0" dirty="0">
                          <a:effectLst/>
                        </a:rPr>
                        <a:t>％</a:t>
                      </a:r>
                      <a:r>
                        <a:rPr lang="en-US" sz="1200" b="1" kern="0" dirty="0">
                          <a:effectLst/>
                        </a:rPr>
                        <a:t>)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建築面積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(</a:t>
                      </a:r>
                      <a:r>
                        <a:rPr lang="zh-TW" sz="1200" b="1" kern="0" dirty="0">
                          <a:effectLst/>
                        </a:rPr>
                        <a:t>㎡</a:t>
                      </a:r>
                      <a:r>
                        <a:rPr lang="en-US" sz="1200" b="1" kern="0" dirty="0">
                          <a:effectLst/>
                        </a:rPr>
                        <a:t>)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容積率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(</a:t>
                      </a:r>
                      <a:r>
                        <a:rPr lang="zh-TW" sz="1200" b="1" kern="0" dirty="0">
                          <a:effectLst/>
                        </a:rPr>
                        <a:t>％</a:t>
                      </a:r>
                      <a:r>
                        <a:rPr lang="en-US" sz="1200" b="1" kern="0" dirty="0">
                          <a:effectLst/>
                        </a:rPr>
                        <a:t>)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法定容積</a:t>
                      </a:r>
                      <a:endParaRPr lang="en-US" altLang="zh-TW" sz="1200" b="1" kern="0" dirty="0">
                        <a:effectLst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(</a:t>
                      </a:r>
                      <a:r>
                        <a:rPr lang="zh-TW" sz="1200" b="1" kern="0" dirty="0">
                          <a:effectLst/>
                        </a:rPr>
                        <a:t>㎡</a:t>
                      </a:r>
                      <a:r>
                        <a:rPr lang="en-US" sz="1200" b="1" kern="0" dirty="0">
                          <a:effectLst/>
                        </a:rPr>
                        <a:t>)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extLst>
                  <a:ext uri="{0D108BD9-81ED-4DB2-BD59-A6C34878D82A}">
                    <a16:rowId xmlns:a16="http://schemas.microsoft.com/office/drawing/2014/main" val="2424319857"/>
                  </a:ext>
                </a:extLst>
              </a:tr>
              <a:tr h="460756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zh-TW" sz="1200" b="1" kern="0" dirty="0">
                          <a:effectLst/>
                        </a:rPr>
                        <a:t>區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en-US" sz="1200" b="1" kern="0" dirty="0">
                          <a:effectLst/>
                        </a:rPr>
                        <a:t>%</a:t>
                      </a:r>
                      <a:endParaRPr lang="zh-TW" sz="1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en-US" sz="1200" b="1" kern="0" dirty="0">
                          <a:effectLst/>
                        </a:rPr>
                        <a:t>%</a:t>
                      </a:r>
                      <a:endParaRPr lang="zh-TW" sz="1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000" b="1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extLst>
                  <a:ext uri="{0D108BD9-81ED-4DB2-BD59-A6C34878D82A}">
                    <a16:rowId xmlns:a16="http://schemas.microsoft.com/office/drawing/2014/main" val="1112455106"/>
                  </a:ext>
                </a:extLst>
              </a:tr>
              <a:tr h="460756"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effectLst/>
                        </a:rPr>
                        <a:t>總計</a:t>
                      </a: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  <a:cs typeface="+mn-cs"/>
                        </a:rPr>
                        <a:t>O</a:t>
                      </a:r>
                      <a:endParaRPr lang="zh-TW" altLang="en-US" sz="1200" b="1" kern="120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  <a:cs typeface="+mn-cs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>
                          <a:effectLst/>
                        </a:rPr>
                        <a:t> </a:t>
                      </a:r>
                      <a:endParaRPr lang="zh-TW" sz="1000" b="1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200" b="1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effectLst/>
                        </a:rPr>
                        <a:t> </a:t>
                      </a:r>
                      <a:endParaRPr lang="zh-TW" sz="10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90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1200" b="1" dirty="0"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endParaRPr lang="zh-TW" altLang="zh-TW" sz="1000" b="1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4163" marR="54163" marT="0" marB="0" anchor="ctr"/>
                </a:tc>
                <a:extLst>
                  <a:ext uri="{0D108BD9-81ED-4DB2-BD59-A6C34878D82A}">
                    <a16:rowId xmlns:a16="http://schemas.microsoft.com/office/drawing/2014/main" val="265731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632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63ADA4D7-570F-40A3-BA1B-B6354C4B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C5873-B5AE-48E9-A0A4-9CB4EBD3CB48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3" name="Text Box 43">
            <a:extLst>
              <a:ext uri="{FF2B5EF4-FFF2-40B4-BE49-F238E27FC236}">
                <a16:creationId xmlns:a16="http://schemas.microsoft.com/office/drawing/2014/main" id="{8A6C4FD0-665A-461E-B409-3A4C91904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73" y="279198"/>
            <a:ext cx="41608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  <a:latin typeface="Arial" charset="0"/>
              </a:rPr>
              <a:t>四、大小基地檢討說明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E74D7113-03A2-411D-896E-26893EC4F71D}"/>
              </a:ext>
            </a:extLst>
          </p:cNvPr>
          <p:cNvSpPr/>
          <p:nvPr/>
        </p:nvSpPr>
        <p:spPr>
          <a:xfrm>
            <a:off x="3545457" y="115889"/>
            <a:ext cx="5490593" cy="60307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大小基地檢討說明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699EFA40-9011-40EB-B4BE-E9BA44D74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72" y="617752"/>
            <a:ext cx="53784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、大小基地檢討說明</a:t>
            </a:r>
            <a:endParaRPr lang="en-US" altLang="zh-TW" sz="1400" b="1" dirty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          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如涉及土地分割請附土地異動說明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24C6BB6-9550-4937-BAC0-58331D055532}"/>
              </a:ext>
            </a:extLst>
          </p:cNvPr>
          <p:cNvSpPr/>
          <p:nvPr/>
        </p:nvSpPr>
        <p:spPr>
          <a:xfrm>
            <a:off x="3545457" y="6164105"/>
            <a:ext cx="5483449" cy="4146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基地位置都市計畫名稱</a:t>
            </a:r>
            <a:endParaRPr lang="en-US" altLang="zh-TW" sz="1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146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3"/>
          <p:cNvSpPr txBox="1">
            <a:spLocks noChangeArrowheads="1"/>
          </p:cNvSpPr>
          <p:nvPr/>
        </p:nvSpPr>
        <p:spPr bwMode="auto">
          <a:xfrm>
            <a:off x="113381" y="138118"/>
            <a:ext cx="41608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742950" indent="-28575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2pPr>
            <a:lvl3pPr marL="11430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3pPr>
            <a:lvl4pPr marL="16002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4pPr>
            <a:lvl5pPr marL="2057400" indent="-228600" eaLnBrk="0" hangingPunct="0"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5pPr>
            <a:lvl6pPr marL="25146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6pPr>
            <a:lvl7pPr marL="29718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7pPr>
            <a:lvl8pPr marL="34290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8pPr>
            <a:lvl9pPr marL="3886200" indent="-228600" algn="ctr" rtl="1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600" dirty="0">
                <a:solidFill>
                  <a:srgbClr val="FF0000"/>
                </a:solidFill>
                <a:latin typeface="Arial" charset="0"/>
              </a:rPr>
              <a:t>貳、</a:t>
            </a:r>
            <a:r>
              <a:rPr lang="zh-TW" altLang="en-US" sz="1600" dirty="0">
                <a:solidFill>
                  <a:srgbClr val="FF0000"/>
                </a:solidFill>
              </a:rPr>
              <a:t>建築物配置及設計圖說</a:t>
            </a:r>
            <a:endParaRPr lang="zh-TW" altLang="en-US" sz="16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106" name="Group 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391218"/>
              </p:ext>
            </p:extLst>
          </p:nvPr>
        </p:nvGraphicFramePr>
        <p:xfrm>
          <a:off x="230187" y="609837"/>
          <a:ext cx="8683626" cy="4791241"/>
        </p:xfrm>
        <a:graphic>
          <a:graphicData uri="http://schemas.openxmlformats.org/drawingml/2006/table">
            <a:tbl>
              <a:tblPr>
                <a:effectLst>
                  <a:outerShdw blurRad="50800" dist="38100" dir="2700000" sx="91000" sy="91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29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3458">
                  <a:extLst>
                    <a:ext uri="{9D8B030D-6E8A-4147-A177-3AD203B41FA5}">
                      <a16:colId xmlns:a16="http://schemas.microsoft.com/office/drawing/2014/main" val="480075169"/>
                    </a:ext>
                  </a:extLst>
                </a:gridCol>
              </a:tblGrid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基地位置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台中市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區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段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地號等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筆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基地面積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依土地登記簿面積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OOOOO㎡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使用分區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第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區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實設建築面積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OOOO ㎡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實設建蔽率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%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&lt;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法定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實設容積率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%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&lt;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法定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容積移轉</a:t>
                      </a:r>
                      <a:endParaRPr kumimoji="1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00.00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危老獎勵上限檢討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總樓地板面積</a:t>
                      </a:r>
                      <a:endParaRPr kumimoji="1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OOO㎡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pl-PL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%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&lt;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建築物高度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ｍ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容移獎勵獎勵上限檢討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607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樓層數</a:t>
                      </a:r>
                      <a:endParaRPr kumimoji="1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地下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層 地上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00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層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pl-PL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%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&lt;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1" lang="en-US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pl-PL" altLang="zh-TW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043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地下開挖率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&lt;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法定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 </a:t>
                      </a:r>
                      <a:r>
                        <a:rPr kumimoji="1" lang="pl-PL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%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351"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總戶數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戶</a:t>
                      </a: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065">
                <a:tc row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實設停</a:t>
                      </a:r>
                      <a:r>
                        <a:rPr kumimoji="1" lang="zh-TW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車空間</a:t>
                      </a:r>
                      <a:endParaRPr kumimoji="1" lang="en-US" altLang="zh-TW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algn="l" rtl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1pPr>
                      <a:lvl2pPr algn="l" rtl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2pPr>
                      <a:lvl3pPr algn="l" rtl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3pPr>
                      <a:lvl4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4pPr>
                      <a:lvl5pPr algn="l" rtl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汽車位  法定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輛   實設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輛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  機車位  法定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輛   實設</a:t>
                      </a:r>
                      <a:r>
                        <a:rPr kumimoji="1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OOO</a:t>
                      </a:r>
                      <a:r>
                        <a:rPr kumimoji="1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輛</a:t>
                      </a:r>
                      <a:endParaRPr kumimoji="1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0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zh-TW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804554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EC9DAFA-8CB5-4687-81CD-C4C6F50BA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C49792FC-E264-43CE-B09F-E8E193320927}"/>
              </a:ext>
            </a:extLst>
          </p:cNvPr>
          <p:cNvSpPr txBox="1"/>
          <p:nvPr/>
        </p:nvSpPr>
        <p:spPr>
          <a:xfrm>
            <a:off x="230187" y="6063497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b="1" dirty="0">
                <a:latin typeface="微軟正黑體" pitchFamily="34" charset="-120"/>
                <a:ea typeface="微軟正黑體" pitchFamily="34" charset="-120"/>
              </a:rPr>
              <a:t>倘涉及容積移轉案件，請補充說明容積移轉申請進度</a:t>
            </a:r>
          </a:p>
        </p:txBody>
      </p:sp>
    </p:spTree>
    <p:extLst>
      <p:ext uri="{BB962C8B-B14F-4D97-AF65-F5344CB8AC3E}">
        <p14:creationId xmlns:p14="http://schemas.microsoft.com/office/powerpoint/2010/main" val="1279366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矩形 166"/>
          <p:cNvSpPr/>
          <p:nvPr/>
        </p:nvSpPr>
        <p:spPr>
          <a:xfrm>
            <a:off x="251743" y="457820"/>
            <a:ext cx="8640514" cy="4433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建築線指定現況成果圖</a:t>
            </a:r>
            <a:r>
              <a:rPr lang="en-US" altLang="zh-TW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</a:p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免指定建築線者檢附免指定範圍圖、都市計畫圖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7" name="文字方塊 116"/>
          <p:cNvSpPr txBox="1"/>
          <p:nvPr/>
        </p:nvSpPr>
        <p:spPr>
          <a:xfrm>
            <a:off x="287593" y="637281"/>
            <a:ext cx="570990" cy="21544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TW" sz="8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12F,B3F</a:t>
            </a:r>
            <a:endParaRPr lang="zh-TW" altLang="en-US" sz="8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376349" y="150043"/>
            <a:ext cx="26597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建築線指定圖說</a:t>
            </a:r>
            <a:r>
              <a:rPr lang="en-US" altLang="zh-TW" sz="1400" b="1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免指定建築線</a:t>
            </a:r>
          </a:p>
        </p:txBody>
      </p:sp>
      <p:sp>
        <p:nvSpPr>
          <p:cNvPr id="7" name="投影片編號版面配置區 3">
            <a:extLst>
              <a:ext uri="{FF2B5EF4-FFF2-40B4-BE49-F238E27FC236}">
                <a16:creationId xmlns:a16="http://schemas.microsoft.com/office/drawing/2014/main" id="{CD09A42D-78A7-4024-9225-58038433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600" y="6512928"/>
            <a:ext cx="2057400" cy="365125"/>
          </a:xfrm>
        </p:spPr>
        <p:txBody>
          <a:bodyPr/>
          <a:lstStyle/>
          <a:p>
            <a:fld id="{CCBC5873-B5AE-48E9-A0A4-9CB4EBD3CB48}" type="slidenum">
              <a:rPr lang="zh-TW" altLang="en-US" smtClean="0"/>
              <a:t>8</a:t>
            </a:fld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4507AAE-2AF2-419C-8DE4-0F242534C309}"/>
              </a:ext>
            </a:extLst>
          </p:cNvPr>
          <p:cNvSpPr/>
          <p:nvPr/>
        </p:nvSpPr>
        <p:spPr>
          <a:xfrm>
            <a:off x="251743" y="5070545"/>
            <a:ext cx="8640514" cy="14423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5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建築線指示退縮規定</a:t>
            </a:r>
            <a:endParaRPr lang="en-US" altLang="zh-TW" sz="25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366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1458</TotalTime>
  <Words>1890</Words>
  <Application>Microsoft Office PowerPoint</Application>
  <PresentationFormat>如螢幕大小 (4:3)</PresentationFormat>
  <Paragraphs>363</Paragraphs>
  <Slides>24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華康中黑體</vt:lpstr>
      <vt:lpstr>微軟正黑體</vt:lpstr>
      <vt:lpstr>Arial</vt:lpstr>
      <vt:lpstr>Calibri</vt:lpstr>
      <vt:lpstr>Calibri Light</vt:lpstr>
      <vt:lpstr>Office 佈景主題</vt:lpstr>
      <vt:lpstr>臺中市政府「都市危險及老舊建築物加速重建」審查會議簡報格式範例  簡報內容請依各案申請項目檢附相關資料</vt:lpstr>
      <vt:lpstr>PowerPoint 簡報</vt:lpstr>
      <vt:lpstr>目錄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令巧 楊</dc:creator>
  <cp:lastModifiedBy>陳妙瓊</cp:lastModifiedBy>
  <cp:revision>76</cp:revision>
  <cp:lastPrinted>2020-10-19T07:00:06Z</cp:lastPrinted>
  <dcterms:created xsi:type="dcterms:W3CDTF">2020-08-20T02:44:19Z</dcterms:created>
  <dcterms:modified xsi:type="dcterms:W3CDTF">2020-10-19T07:01:48Z</dcterms:modified>
</cp:coreProperties>
</file>